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6"/>
  </p:notesMasterIdLst>
  <p:sldIdLst>
    <p:sldId id="1004" r:id="rId2"/>
    <p:sldId id="257" r:id="rId3"/>
    <p:sldId id="672" r:id="rId4"/>
    <p:sldId id="1378" r:id="rId5"/>
    <p:sldId id="1392" r:id="rId6"/>
    <p:sldId id="1379" r:id="rId7"/>
    <p:sldId id="1380" r:id="rId8"/>
    <p:sldId id="1269" r:id="rId9"/>
    <p:sldId id="1381" r:id="rId10"/>
    <p:sldId id="1396" r:id="rId11"/>
    <p:sldId id="1382" r:id="rId12"/>
    <p:sldId id="1383" r:id="rId13"/>
    <p:sldId id="1384" r:id="rId14"/>
    <p:sldId id="1386" r:id="rId15"/>
    <p:sldId id="1385" r:id="rId16"/>
    <p:sldId id="1387" r:id="rId17"/>
    <p:sldId id="1388" r:id="rId18"/>
    <p:sldId id="1389" r:id="rId19"/>
    <p:sldId id="1390" r:id="rId20"/>
    <p:sldId id="1393" r:id="rId21"/>
    <p:sldId id="1394" r:id="rId22"/>
    <p:sldId id="704" r:id="rId23"/>
    <p:sldId id="1391" r:id="rId24"/>
    <p:sldId id="1395" r:id="rId25"/>
    <p:sldId id="1321" r:id="rId26"/>
    <p:sldId id="1398" r:id="rId27"/>
    <p:sldId id="1397" r:id="rId28"/>
    <p:sldId id="1399" r:id="rId29"/>
    <p:sldId id="1400" r:id="rId30"/>
    <p:sldId id="1401" r:id="rId31"/>
    <p:sldId id="1402" r:id="rId32"/>
    <p:sldId id="1403" r:id="rId33"/>
    <p:sldId id="1404" r:id="rId34"/>
    <p:sldId id="1405" r:id="rId35"/>
    <p:sldId id="1406" r:id="rId36"/>
    <p:sldId id="1407" r:id="rId37"/>
    <p:sldId id="1408" r:id="rId38"/>
    <p:sldId id="1409" r:id="rId39"/>
    <p:sldId id="1410" r:id="rId40"/>
    <p:sldId id="1414" r:id="rId41"/>
    <p:sldId id="1411" r:id="rId42"/>
    <p:sldId id="1412" r:id="rId43"/>
    <p:sldId id="1413" r:id="rId44"/>
    <p:sldId id="813" r:id="rId4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050"/>
    <a:srgbClr val="ED7D31"/>
    <a:srgbClr val="00FF99"/>
    <a:srgbClr val="FF7C80"/>
    <a:srgbClr val="2B2B2B"/>
    <a:srgbClr val="00B050"/>
    <a:srgbClr val="0059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20" autoAdjust="0"/>
    <p:restoredTop sz="91676" autoAdjust="0"/>
  </p:normalViewPr>
  <p:slideViewPr>
    <p:cSldViewPr snapToGrid="0">
      <p:cViewPr varScale="1">
        <p:scale>
          <a:sx n="71" d="100"/>
          <a:sy n="71" d="100"/>
        </p:scale>
        <p:origin x="208" y="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1" d="100"/>
          <a:sy n="81" d="100"/>
        </p:scale>
        <p:origin x="2404" y="6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Kim jung chul Gothic Regular" panose="020B0503000000000000" pitchFamily="50" charset="-127"/>
                <a:ea typeface="Kim jung chul Gothic Regular" panose="020B0503000000000000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Kim jung chul Gothic Regular" panose="020B0503000000000000" pitchFamily="50" charset="-127"/>
                <a:ea typeface="Kim jung chul Gothic Regular" panose="020B0503000000000000" pitchFamily="50" charset="-127"/>
              </a:defRPr>
            </a:lvl1pPr>
          </a:lstStyle>
          <a:p>
            <a:fld id="{A13A867C-D490-40C2-AB8D-A60FA70A9BF5}" type="datetimeFigureOut">
              <a:rPr lang="ko-KR" altLang="en-US" smtClean="0"/>
              <a:pPr/>
              <a:t>2025-08-11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Kim jung chul Gothic Regular" panose="020B0503000000000000" pitchFamily="50" charset="-127"/>
                <a:ea typeface="Kim jung chul Gothic Regular" panose="020B0503000000000000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Kim jung chul Gothic Regular" panose="020B0503000000000000" pitchFamily="50" charset="-127"/>
                <a:ea typeface="Kim jung chul Gothic Regular" panose="020B0503000000000000" pitchFamily="50" charset="-127"/>
              </a:defRPr>
            </a:lvl1pPr>
          </a:lstStyle>
          <a:p>
            <a:fld id="{3E35EA20-6519-4513-9EDC-C89C5369BAE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441664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Kim jung chul Gothic Regular" panose="020B0503000000000000" pitchFamily="50" charset="-127"/>
        <a:ea typeface="Kim jung chul Gothic Regular" panose="020B0503000000000000" pitchFamily="50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Kim jung chul Gothic Regular" panose="020B0503000000000000" pitchFamily="50" charset="-127"/>
        <a:ea typeface="Kim jung chul Gothic Regular" panose="020B0503000000000000" pitchFamily="50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Kim jung chul Gothic Regular" panose="020B0503000000000000" pitchFamily="50" charset="-127"/>
        <a:ea typeface="Kim jung chul Gothic Regular" panose="020B0503000000000000" pitchFamily="50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Kim jung chul Gothic Regular" panose="020B0503000000000000" pitchFamily="50" charset="-127"/>
        <a:ea typeface="Kim jung chul Gothic Regular" panose="020B0503000000000000" pitchFamily="50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Kim jung chul Gothic Regular" panose="020B0503000000000000" pitchFamily="50" charset="-127"/>
        <a:ea typeface="Kim jung chul Gothic Regular" panose="020B0503000000000000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53617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7DCA84-D834-7EED-20D1-8EA7A0219F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52C2548-3BDB-0A27-ACDF-B4EE7E71B6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0C03A41-0342-B6B6-15E4-6C583E4249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94762EC-19F5-CEE1-1915-8492FF16486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085365-8376-4996-BDD6-F39608FADAF3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70402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D8C9CE-B931-351E-4DF7-B62DE7A259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D74147A-79B8-55B6-931E-D3318C72B2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0A0F27E-126A-48DC-5FBC-9477A2CF30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C89C91D-97F2-0D5A-F5C2-6DD0293EF0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083939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9E8DB4-DE3A-E8FF-581D-35B0966DC8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AD0C772-47F5-3E8E-4C27-E6FD302240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65782E9-E081-988F-DA8B-6BBDA9F9C9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F8113B9-556B-E8EC-3C35-E09D9DEEDA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25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010674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C63298-BC78-1791-966B-DA1B7455A0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FA8CB80-2809-CE8F-615C-86CB31E7B9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D700CD7-9CF5-077D-2519-A1251F4980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3EAA9CF-AA5A-953C-7896-D5B2C062AC5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26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508297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1D5F19-AB8B-B1AB-1CA0-8579B6957B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2DD2B7D-FEC3-46FB-B231-32ADD2EB33E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ABC2783-13A4-6335-8F31-65C4160982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9A8C3FD-E2B8-1E58-6A5D-20C76A7A10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27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202144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1ED93D-6D47-304E-8F50-6091E987C4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EFFD7D1-7184-8CD1-3F3E-52291BDB99C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6470527-6AA0-BD8A-C97A-1E943876A4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5309866-A16D-C6AB-BAB6-B4045A5C37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28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849602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3D42FA-85E2-88C3-8852-920885FF95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7F7FC45-213E-1189-D2FA-D459B1C6DE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06E5A1D-674F-234C-FDA3-8D653FBD0B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B2DC0C4-9286-72FF-FEF9-CB42248E3B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29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884822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3D42FA-85E2-88C3-8852-920885FF95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7F7FC45-213E-1189-D2FA-D459B1C6DE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06E5A1D-674F-234C-FDA3-8D653FBD0B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B2DC0C4-9286-72FF-FEF9-CB42248E3B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30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884822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685E4C-4682-4BB3-B64C-03E9D3B1E4F0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77103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009D0C-0730-3FA7-D006-7345AAB817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BBAF2A3-6AB5-1035-43BF-2D5011F42D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1FB6271-4BE0-0899-E10F-BEDE57F775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BEE3F-2E9A-4FD8-8B8A-8619F3E161C0}" type="datetime1">
              <a:rPr lang="ko-KR" altLang="en-US" smtClean="0"/>
              <a:t>2025-08-11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7396ACF-33BF-8F05-8A89-B4A950B2BE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E491FF2-4362-D667-E80C-A0CD33AAE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215008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2160">
          <p15:clr>
            <a:srgbClr val="FBAE40"/>
          </p15:clr>
        </p15:guide>
        <p15:guide id="4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F1932D-9408-4B70-B995-B65AD315E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88" y="1"/>
            <a:ext cx="10515600" cy="1145406"/>
          </a:xfrm>
        </p:spPr>
        <p:txBody>
          <a:bodyPr>
            <a:normAutofit/>
          </a:bodyPr>
          <a:lstStyle>
            <a:lvl1pPr>
              <a:defRPr sz="4800"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8757714-0D4F-E274-0B81-4198785050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787" y="1511166"/>
            <a:ext cx="11701221" cy="4665797"/>
          </a:xfrm>
        </p:spPr>
        <p:txBody>
          <a:bodyPr lIns="90000" rIns="90000"/>
          <a:lstStyle>
            <a:lvl1pPr marL="228600" indent="-228600">
              <a:lnSpc>
                <a:spcPct val="120000"/>
              </a:lnSpc>
              <a:buFont typeface="Wingdings" panose="05000000000000000000" pitchFamily="2" charset="2"/>
              <a:buChar char="§"/>
              <a:defRPr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>
              <a:lnSpc>
                <a:spcPct val="120000"/>
              </a:lnSpc>
              <a:defRPr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>
              <a:lnSpc>
                <a:spcPct val="120000"/>
              </a:lnSpc>
              <a:defRPr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>
              <a:lnSpc>
                <a:spcPct val="120000"/>
              </a:lnSpc>
              <a:defRPr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>
              <a:lnSpc>
                <a:spcPct val="120000"/>
              </a:lnSpc>
              <a:defRPr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9" name="날짜 개체 틀 8">
            <a:extLst>
              <a:ext uri="{FF2B5EF4-FFF2-40B4-BE49-F238E27FC236}">
                <a16:creationId xmlns:a16="http://schemas.microsoft.com/office/drawing/2014/main" id="{2A9EA12E-03D9-7F07-36B9-45CCAAFB09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2025-08-11</a:t>
            </a:fld>
            <a:endParaRPr lang="ko-KR" altLang="en-US"/>
          </a:p>
        </p:txBody>
      </p:sp>
      <p:sp>
        <p:nvSpPr>
          <p:cNvPr id="10" name="바닥글 개체 틀 9">
            <a:extLst>
              <a:ext uri="{FF2B5EF4-FFF2-40B4-BE49-F238E27FC236}">
                <a16:creationId xmlns:a16="http://schemas.microsoft.com/office/drawing/2014/main" id="{73549C7E-B7CA-2916-680F-BE948DD7CF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502BC9AC-AD9B-31DE-3356-B3228C35F2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04024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7" name="그림 개체 틀 6"/>
          <p:cNvSpPr>
            <a:spLocks noGrp="1"/>
          </p:cNvSpPr>
          <p:nvPr>
            <p:ph type="pic" sz="quarter" idx="13"/>
          </p:nvPr>
        </p:nvSpPr>
        <p:spPr>
          <a:xfrm>
            <a:off x="838200" y="1930400"/>
            <a:ext cx="10515600" cy="442595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54C1235-ECD8-45EF-A491-D87AB5849B8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F5E23C3-0E3D-4E4E-8486-D7FB4C073DC1}" type="datetime1">
              <a:rPr lang="ko-KR" altLang="en-US" smtClean="0"/>
              <a:t>2025-08-11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F613B58-6057-4476-7DF4-335938A153C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55D03663-69E4-5E86-E2CF-1E5CB45A8C7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62677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899283-9B12-5339-3042-B6B67884B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97E34E6-ECFD-E5F2-081F-39427DA947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82D76-7079-412D-848B-E1B9E7A6A286}" type="datetime1">
              <a:rPr lang="ko-KR" altLang="en-US" smtClean="0"/>
              <a:t>2025-08-11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AE04029-E47F-F52E-AF1E-D31E2D400E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3665754-DE22-245A-A4D5-FE78A35B0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30775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C9B500-2C20-2E20-BCCA-C065E5EFCB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>
            <a:normAutofit/>
          </a:bodyPr>
          <a:lstStyle>
            <a:lvl1pPr algn="ctr">
              <a:defRPr sz="8000">
                <a:solidFill>
                  <a:srgbClr val="2F5597"/>
                </a:solidFill>
              </a:defRPr>
            </a:lvl1pPr>
          </a:lstStyle>
          <a:p>
            <a:r>
              <a:rPr lang="ko-KR" altLang="en-US" dirty="0"/>
              <a:t>마스터 제목 스타일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5B0E78A-BA2B-B66C-15B0-9F59EAACE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6F2426-F011-4048-96E6-328581C59A1B}" type="datetimeFigureOut">
              <a:rPr lang="ko-KR" altLang="en-US" smtClean="0"/>
              <a:t>2025-08-11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07833B2-537B-197A-F661-700C9B768F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DC143F0-023C-627A-F2CB-AF224F78A4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089B3-387A-415A-B004-61FFB39DEC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28822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0FFFA81-23D3-040A-78B0-48B808FA7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EC21FE-078C-940B-0151-04DDA663F5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14AD115-409A-442E-434C-D90831860530}"/>
              </a:ext>
            </a:extLst>
          </p:cNvPr>
          <p:cNvSpPr/>
          <p:nvPr/>
        </p:nvSpPr>
        <p:spPr>
          <a:xfrm>
            <a:off x="0" y="6415344"/>
            <a:ext cx="12192000" cy="45719"/>
          </a:xfrm>
          <a:prstGeom prst="rect">
            <a:avLst/>
          </a:prstGeom>
          <a:solidFill>
            <a:srgbClr val="2AEF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 descr="그래픽, 그래픽 디자인, 폰트, 스크린샷이(가) 표시된 사진&#10;&#10;자동 생성된 설명">
            <a:extLst>
              <a:ext uri="{FF2B5EF4-FFF2-40B4-BE49-F238E27FC236}">
                <a16:creationId xmlns:a16="http://schemas.microsoft.com/office/drawing/2014/main" id="{C1FCC00F-7B12-D0C7-C8FF-2632DB2F21B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3752" y="126744"/>
            <a:ext cx="1557011" cy="334766"/>
          </a:xfrm>
          <a:prstGeom prst="rect">
            <a:avLst/>
          </a:prstGeom>
        </p:spPr>
      </p:pic>
      <p:sp>
        <p:nvSpPr>
          <p:cNvPr id="12" name="날짜 개체 틀 11">
            <a:extLst>
              <a:ext uri="{FF2B5EF4-FFF2-40B4-BE49-F238E27FC236}">
                <a16:creationId xmlns:a16="http://schemas.microsoft.com/office/drawing/2014/main" id="{CA45D7C8-4A0F-13D7-9F9C-7A4D3AB80D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38991" y="6470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F5E23C3-0E3D-4E4E-8486-D7FB4C073DC1}" type="datetime1">
              <a:rPr lang="ko-KR" altLang="en-US" smtClean="0"/>
              <a:t>2025-08-11</a:t>
            </a:fld>
            <a:endParaRPr lang="ko-KR" altLang="en-US"/>
          </a:p>
        </p:txBody>
      </p:sp>
      <p:sp>
        <p:nvSpPr>
          <p:cNvPr id="13" name="바닥글 개체 틀 12">
            <a:extLst>
              <a:ext uri="{FF2B5EF4-FFF2-40B4-BE49-F238E27FC236}">
                <a16:creationId xmlns:a16="http://schemas.microsoft.com/office/drawing/2014/main" id="{6BF42AC9-BE86-7782-13FD-7864483A17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61717F22-7FAF-5E74-F536-7D7AA49A51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09809" y="646106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83A2CE0-18CD-4102-B738-4ACFF9E68B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A72B154-9B8C-E7FF-80ED-72C1CA1F70ED}"/>
              </a:ext>
            </a:extLst>
          </p:cNvPr>
          <p:cNvSpPr/>
          <p:nvPr/>
        </p:nvSpPr>
        <p:spPr>
          <a:xfrm>
            <a:off x="0" y="6415344"/>
            <a:ext cx="12192000" cy="45719"/>
          </a:xfrm>
          <a:prstGeom prst="rect">
            <a:avLst/>
          </a:prstGeom>
          <a:solidFill>
            <a:srgbClr val="00F209"/>
          </a:solidFill>
          <a:ln>
            <a:solidFill>
              <a:srgbClr val="00F2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11489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Pretendard Black" panose="02000A03000000020004" pitchFamily="2" charset="-127"/>
          <a:ea typeface="Pretendard Black" panose="02000A03000000020004" pitchFamily="2" charset="-127"/>
          <a:cs typeface="Pretendard Black" panose="02000A03000000020004" pitchFamily="2" charset="-127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Pretendard Medium" panose="02000603000000020004" pitchFamily="2" charset="-127"/>
          <a:ea typeface="Pretendard Medium" panose="02000603000000020004" pitchFamily="2" charset="-127"/>
          <a:cs typeface="Pretendard Medium" panose="02000603000000020004" pitchFamily="2" charset="-127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Pretendard Light" panose="02000403000000020004" pitchFamily="2" charset="-127"/>
          <a:ea typeface="Pretendard Light" panose="02000403000000020004" pitchFamily="2" charset="-127"/>
          <a:cs typeface="Pretendard Light" panose="02000403000000020004" pitchFamily="2" charset="-127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Pretendard Light" panose="02000403000000020004" pitchFamily="2" charset="-127"/>
          <a:ea typeface="Pretendard Light" panose="02000403000000020004" pitchFamily="2" charset="-127"/>
          <a:cs typeface="Pretendard Light" panose="02000403000000020004" pitchFamily="2" charset="-127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Pretendard Light" panose="02000403000000020004" pitchFamily="2" charset="-127"/>
          <a:ea typeface="Pretendard Light" panose="02000403000000020004" pitchFamily="2" charset="-127"/>
          <a:cs typeface="Pretendard Light" panose="02000403000000020004" pitchFamily="2" charset="-127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Pretendard Light" panose="02000403000000020004" pitchFamily="2" charset="-127"/>
          <a:ea typeface="Pretendard Light" panose="02000403000000020004" pitchFamily="2" charset="-127"/>
          <a:cs typeface="Pretendard Light" panose="02000403000000020004" pitchFamily="2" charset="-127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2160">
          <p15:clr>
            <a:srgbClr val="F26B43"/>
          </p15:clr>
        </p15:guide>
        <p15:guide id="4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beautiful-soup-4.readthedocs.io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EFE122-E831-904C-0AAE-87F481BD3A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00561" y="2541087"/>
            <a:ext cx="853440" cy="935038"/>
          </a:xfrm>
        </p:spPr>
        <p:txBody>
          <a:bodyPr/>
          <a:lstStyle/>
          <a:p>
            <a:r>
              <a:rPr lang="en-US" altLang="ko-KR" b="1" dirty="0">
                <a:latin typeface="메이플스토리" panose="020B0600000101010101" charset="-127"/>
                <a:ea typeface="메이플스토리" panose="020B0600000101010101" charset="-127"/>
              </a:rPr>
              <a:t>x</a:t>
            </a:r>
            <a:endParaRPr lang="ko-KR" altLang="en-US" b="1" dirty="0">
              <a:solidFill>
                <a:srgbClr val="0070C0"/>
              </a:solidFill>
              <a:latin typeface="메이플스토리" panose="020B0600000101010101" charset="-127"/>
              <a:ea typeface="메이플스토리" panose="020B0600000101010101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F9E2036-8D3D-3C48-304C-6615D19E47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75349" y="3686684"/>
            <a:ext cx="2336503" cy="530087"/>
          </a:xfrm>
        </p:spPr>
        <p:txBody>
          <a:bodyPr wrap="square"/>
          <a:lstStyle/>
          <a:p>
            <a:pPr algn="just"/>
            <a:r>
              <a:rPr lang="ko-KR" altLang="en-US" b="1" dirty="0">
                <a:solidFill>
                  <a:srgbClr val="2B2B2B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Pretendard SemiBold" panose="02000703000000020004" pitchFamily="2" charset="-127"/>
              </a:rPr>
              <a:t>재생에너지 </a:t>
            </a:r>
            <a:r>
              <a:rPr lang="en-US" altLang="ko-KR" b="1" dirty="0">
                <a:solidFill>
                  <a:srgbClr val="2B2B2B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Pretendard SemiBold" panose="02000703000000020004" pitchFamily="2" charset="-127"/>
              </a:rPr>
              <a:t>3</a:t>
            </a:r>
            <a:r>
              <a:rPr lang="ko-KR" altLang="en-US" b="1" dirty="0">
                <a:solidFill>
                  <a:srgbClr val="2B2B2B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Pretendard SemiBold" panose="02000703000000020004" pitchFamily="2" charset="-127"/>
              </a:rPr>
              <a:t>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3AD1B1D-CD7D-EE4E-41B0-87A1CCAAD4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9511" y="3670957"/>
            <a:ext cx="3021223" cy="456225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FC9A9E68-1C40-179C-9126-E3D84DE20A0A}"/>
              </a:ext>
            </a:extLst>
          </p:cNvPr>
          <p:cNvGrpSpPr/>
          <p:nvPr/>
        </p:nvGrpSpPr>
        <p:grpSpPr>
          <a:xfrm>
            <a:off x="2251608" y="2636151"/>
            <a:ext cx="7688784" cy="944801"/>
            <a:chOff x="2377440" y="2657237"/>
            <a:chExt cx="7688784" cy="944801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CE78D3EA-D15D-AC23-FCDE-3921C42927A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69307" y="2667000"/>
              <a:ext cx="2996917" cy="935038"/>
            </a:xfrm>
            <a:prstGeom prst="rect">
              <a:avLst/>
            </a:prstGeom>
          </p:spPr>
        </p:pic>
        <p:pic>
          <p:nvPicPr>
            <p:cNvPr id="10" name="그림 9" descr="그래픽, 그래픽 디자인, 폰트, 스크린샷이(가) 표시된 사진&#10;&#10;자동 생성된 설명">
              <a:extLst>
                <a:ext uri="{FF2B5EF4-FFF2-40B4-BE49-F238E27FC236}">
                  <a16:creationId xmlns:a16="http://schemas.microsoft.com/office/drawing/2014/main" id="{A611E206-8734-8C1B-C7A0-99730D8C0F0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77440" y="2657237"/>
              <a:ext cx="3459480" cy="7449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959126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3612CF-2520-248C-D9D8-60BE715341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2A719088-20B8-BA3D-07FC-D9F4E4CB8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88" y="1"/>
            <a:ext cx="10515600" cy="1145406"/>
          </a:xfrm>
        </p:spPr>
        <p:txBody>
          <a:bodyPr/>
          <a:lstStyle/>
          <a:p>
            <a:r>
              <a:rPr lang="en-US" altLang="ko-KR" dirty="0" err="1"/>
              <a:t>BeautifulSoup</a:t>
            </a:r>
            <a:r>
              <a:rPr lang="en-US" altLang="ko-KR" dirty="0"/>
              <a:t> </a:t>
            </a:r>
            <a:r>
              <a:rPr lang="ko-KR" altLang="en-US" dirty="0"/>
              <a:t>불러오기</a:t>
            </a:r>
          </a:p>
        </p:txBody>
      </p:sp>
      <p:pic>
        <p:nvPicPr>
          <p:cNvPr id="3" name="그림 2" descr="텍스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E15028B-9E0F-B35D-48B4-FF7BB4479F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1628775"/>
            <a:ext cx="8839200" cy="360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625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1FD4A4-2B70-C3FD-EC51-FFFCC4C2B2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F488DAD-4B02-2B01-A790-AA6CF9DBAF6A}"/>
              </a:ext>
            </a:extLst>
          </p:cNvPr>
          <p:cNvSpPr txBox="1"/>
          <p:nvPr/>
        </p:nvSpPr>
        <p:spPr>
          <a:xfrm>
            <a:off x="4730105" y="2600493"/>
            <a:ext cx="273183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HTML</a:t>
            </a:r>
          </a:p>
        </p:txBody>
      </p:sp>
    </p:spTree>
    <p:extLst>
      <p:ext uri="{BB962C8B-B14F-4D97-AF65-F5344CB8AC3E}">
        <p14:creationId xmlns:p14="http://schemas.microsoft.com/office/powerpoint/2010/main" val="6784101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7C1E31-8D6F-0A91-3002-A6F6ADAFD0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118EDE6F-E93A-38D9-879E-C1443F57C6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88" y="1"/>
            <a:ext cx="10515600" cy="1145406"/>
          </a:xfrm>
        </p:spPr>
        <p:txBody>
          <a:bodyPr>
            <a:normAutofit/>
          </a:bodyPr>
          <a:lstStyle/>
          <a:p>
            <a:r>
              <a:rPr lang="en-US" altLang="ko-KR" dirty="0"/>
              <a:t>HTML</a:t>
            </a:r>
            <a:endParaRPr lang="ko-KR" altLang="en-US" dirty="0"/>
          </a:p>
        </p:txBody>
      </p:sp>
      <p:sp>
        <p:nvSpPr>
          <p:cNvPr id="6" name="내용 개체 틀 3">
            <a:extLst>
              <a:ext uri="{FF2B5EF4-FFF2-40B4-BE49-F238E27FC236}">
                <a16:creationId xmlns:a16="http://schemas.microsoft.com/office/drawing/2014/main" id="{55782FF6-FB1D-D661-9E86-23FECB6BB060}"/>
              </a:ext>
            </a:extLst>
          </p:cNvPr>
          <p:cNvSpPr txBox="1">
            <a:spLocks/>
          </p:cNvSpPr>
          <p:nvPr/>
        </p:nvSpPr>
        <p:spPr>
          <a:xfrm>
            <a:off x="1032607" y="2548707"/>
            <a:ext cx="6193694" cy="1844352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sz="2400" dirty="0"/>
              <a:t>💡 </a:t>
            </a:r>
            <a:r>
              <a:rPr lang="en-US" altLang="ko-KR" sz="2400" dirty="0"/>
              <a:t>HTML(</a:t>
            </a:r>
            <a:r>
              <a:rPr lang="en-US" altLang="ko-KR" sz="2400" dirty="0" err="1"/>
              <a:t>HyperText</a:t>
            </a:r>
            <a:r>
              <a:rPr lang="en-US" altLang="ko-KR" sz="2400" dirty="0"/>
              <a:t> Markup Language) 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sz="2000" dirty="0"/>
              <a:t>✔️ 웹 페이지의 구조를 정의하는 마크업 언어</a:t>
            </a:r>
            <a:endParaRPr lang="en-US" altLang="ko-KR" sz="2000" dirty="0"/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sz="2000" dirty="0"/>
              <a:t>➡️ 웹 브라우저는 </a:t>
            </a:r>
            <a:r>
              <a:rPr lang="en-US" altLang="ko-KR" sz="2000" dirty="0"/>
              <a:t>HTML</a:t>
            </a:r>
            <a:r>
              <a:rPr lang="ko-KR" altLang="en-US" sz="2000" dirty="0"/>
              <a:t>을 해석하여 화면에 표시함</a:t>
            </a:r>
            <a:endParaRPr lang="ko-KR" altLang="en-US" sz="2400" dirty="0"/>
          </a:p>
          <a:p>
            <a:pPr>
              <a:lnSpc>
                <a:spcPct val="150000"/>
              </a:lnSpc>
            </a:pPr>
            <a:endParaRPr lang="en-US" altLang="ko-KR" dirty="0"/>
          </a:p>
        </p:txBody>
      </p:sp>
      <p:pic>
        <p:nvPicPr>
          <p:cNvPr id="5122" name="Picture 2" descr="HTML - 위키백과, 우리 모두의 백과사전">
            <a:extLst>
              <a:ext uri="{FF2B5EF4-FFF2-40B4-BE49-F238E27FC236}">
                <a16:creationId xmlns:a16="http://schemas.microsoft.com/office/drawing/2014/main" id="{B9ED003A-D4DE-C574-E09A-9C2251BD74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1750" y="1883383"/>
            <a:ext cx="3175000" cy="317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71186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9041E7-1D3E-ADCA-FC61-F57FA77E3F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0E2FB6CC-DA86-5741-CFE7-B7979BA9EB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88" y="1"/>
            <a:ext cx="10515600" cy="1145406"/>
          </a:xfrm>
        </p:spPr>
        <p:txBody>
          <a:bodyPr/>
          <a:lstStyle/>
          <a:p>
            <a:r>
              <a:rPr lang="en-US" altLang="ko-KR" dirty="0"/>
              <a:t>HTML </a:t>
            </a:r>
            <a:r>
              <a:rPr lang="ko-KR" altLang="en-US" dirty="0"/>
              <a:t>태그</a:t>
            </a:r>
            <a:r>
              <a:rPr lang="en-US" altLang="ko-KR" dirty="0"/>
              <a:t>(Tag)</a:t>
            </a:r>
            <a:endParaRPr lang="ko-KR" altLang="en-US" dirty="0"/>
          </a:p>
        </p:txBody>
      </p:sp>
      <p:sp>
        <p:nvSpPr>
          <p:cNvPr id="6" name="내용 개체 틀 3">
            <a:extLst>
              <a:ext uri="{FF2B5EF4-FFF2-40B4-BE49-F238E27FC236}">
                <a16:creationId xmlns:a16="http://schemas.microsoft.com/office/drawing/2014/main" id="{BB48F9FB-C6C9-F43F-EB68-4CC8A93EE9BB}"/>
              </a:ext>
            </a:extLst>
          </p:cNvPr>
          <p:cNvSpPr txBox="1">
            <a:spLocks/>
          </p:cNvSpPr>
          <p:nvPr/>
        </p:nvSpPr>
        <p:spPr>
          <a:xfrm>
            <a:off x="602636" y="1281986"/>
            <a:ext cx="10986728" cy="1273538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sz="2400" dirty="0"/>
              <a:t>💡 웹 브라우저가 콘텐츠의 구조와 의미를 이해하고 표시할 수 있도록 지정하는</a:t>
            </a:r>
            <a:r>
              <a:rPr lang="en-US" altLang="ko-KR" sz="2400" dirty="0"/>
              <a:t> </a:t>
            </a:r>
            <a:r>
              <a:rPr lang="ko-KR" altLang="en-US" sz="2400" dirty="0"/>
              <a:t>마크업 기호</a:t>
            </a:r>
            <a:endParaRPr lang="en-US" altLang="ko-KR" sz="2400" dirty="0"/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sz="2000" dirty="0"/>
              <a:t>➡️ 웹 페이지를 구성하는 기본적인 구성 요소</a:t>
            </a:r>
            <a:endParaRPr lang="en-US" altLang="ko-KR" sz="2400" dirty="0"/>
          </a:p>
        </p:txBody>
      </p:sp>
      <p:pic>
        <p:nvPicPr>
          <p:cNvPr id="3" name="그림 2" descr="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84206CA-70E5-97FB-ABF2-7603306A00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16" t="25626" r="7616" b="25922"/>
          <a:stretch>
            <a:fillRect/>
          </a:stretch>
        </p:blipFill>
        <p:spPr>
          <a:xfrm>
            <a:off x="1219200" y="2692104"/>
            <a:ext cx="9753600" cy="174449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BF73F3C-0670-DA25-32BE-653F80EDB7C4}"/>
              </a:ext>
            </a:extLst>
          </p:cNvPr>
          <p:cNvSpPr txBox="1"/>
          <p:nvPr/>
        </p:nvSpPr>
        <p:spPr>
          <a:xfrm>
            <a:off x="1078689" y="4436598"/>
            <a:ext cx="6657976" cy="14241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&lt;h1&gt;: 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시작 태그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&lt;/h1&gt;: 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종료 태그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"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제목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": 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태그 내용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(content)</a:t>
            </a:r>
          </a:p>
        </p:txBody>
      </p:sp>
    </p:spTree>
    <p:extLst>
      <p:ext uri="{BB962C8B-B14F-4D97-AF65-F5344CB8AC3E}">
        <p14:creationId xmlns:p14="http://schemas.microsoft.com/office/powerpoint/2010/main" val="27824236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28BDBB-F47E-FE41-9E0F-D8DF48E3C8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4AD9697B-DA1F-A2D8-2366-8222CDA496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88" y="1"/>
            <a:ext cx="10515600" cy="1145406"/>
          </a:xfrm>
        </p:spPr>
        <p:txBody>
          <a:bodyPr/>
          <a:lstStyle/>
          <a:p>
            <a:r>
              <a:rPr lang="en-US" altLang="ko-KR" dirty="0"/>
              <a:t>HTML </a:t>
            </a:r>
            <a:r>
              <a:rPr lang="ko-KR" altLang="en-US" dirty="0"/>
              <a:t>태그</a:t>
            </a:r>
            <a:r>
              <a:rPr lang="en-US" altLang="ko-KR" dirty="0"/>
              <a:t>(Tag)</a:t>
            </a:r>
            <a:endParaRPr lang="ko-KR" altLang="en-US" dirty="0"/>
          </a:p>
        </p:txBody>
      </p:sp>
      <p:sp>
        <p:nvSpPr>
          <p:cNvPr id="6" name="내용 개체 틀 3">
            <a:extLst>
              <a:ext uri="{FF2B5EF4-FFF2-40B4-BE49-F238E27FC236}">
                <a16:creationId xmlns:a16="http://schemas.microsoft.com/office/drawing/2014/main" id="{09F2227E-103C-0520-E1E9-D4D3175FD03A}"/>
              </a:ext>
            </a:extLst>
          </p:cNvPr>
          <p:cNvSpPr txBox="1">
            <a:spLocks/>
          </p:cNvSpPr>
          <p:nvPr/>
        </p:nvSpPr>
        <p:spPr>
          <a:xfrm>
            <a:off x="602636" y="1281985"/>
            <a:ext cx="10986728" cy="4492281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sz="2400" dirty="0"/>
              <a:t>✅  태그의 대표적인 종류</a:t>
            </a:r>
            <a:endParaRPr lang="en-US" altLang="ko-KR" sz="2400" dirty="0"/>
          </a:p>
          <a:p>
            <a:pPr lvl="1">
              <a:lnSpc>
                <a:spcPct val="150000"/>
              </a:lnSpc>
            </a:pPr>
            <a:r>
              <a:rPr lang="ko-KR" altLang="en-US" sz="2000" dirty="0"/>
              <a:t>제목 태그 </a:t>
            </a:r>
            <a:r>
              <a:rPr lang="en-US" altLang="ko-KR" sz="2000" dirty="0"/>
              <a:t>: h1 ~ h6</a:t>
            </a:r>
          </a:p>
          <a:p>
            <a:pPr lvl="1">
              <a:lnSpc>
                <a:spcPct val="150000"/>
              </a:lnSpc>
            </a:pPr>
            <a:r>
              <a:rPr lang="ko-KR" altLang="en-US" sz="2000" dirty="0"/>
              <a:t>본문 태그 </a:t>
            </a:r>
            <a:r>
              <a:rPr lang="en-US" altLang="ko-KR" sz="2000" dirty="0"/>
              <a:t>: p</a:t>
            </a:r>
          </a:p>
          <a:p>
            <a:pPr lvl="1">
              <a:lnSpc>
                <a:spcPct val="150000"/>
              </a:lnSpc>
            </a:pPr>
            <a:r>
              <a:rPr lang="ko-KR" altLang="en-US" sz="2000" dirty="0"/>
              <a:t>문단 태그 </a:t>
            </a:r>
            <a:r>
              <a:rPr lang="en-US" altLang="ko-KR" sz="2000" dirty="0"/>
              <a:t>: div</a:t>
            </a:r>
          </a:p>
          <a:p>
            <a:pPr lvl="1">
              <a:lnSpc>
                <a:spcPct val="150000"/>
              </a:lnSpc>
            </a:pPr>
            <a:r>
              <a:rPr lang="ko-KR" altLang="en-US" sz="2000" dirty="0"/>
              <a:t>링크 태그 </a:t>
            </a:r>
            <a:r>
              <a:rPr lang="en-US" altLang="ko-KR" sz="2000" dirty="0"/>
              <a:t>: a</a:t>
            </a:r>
          </a:p>
          <a:p>
            <a:pPr lvl="1">
              <a:lnSpc>
                <a:spcPct val="150000"/>
              </a:lnSpc>
            </a:pPr>
            <a:r>
              <a:rPr lang="ko-KR" altLang="en-US" sz="2000" dirty="0"/>
              <a:t>목록 태그 </a:t>
            </a:r>
            <a:r>
              <a:rPr lang="en-US" altLang="ko-KR" sz="2000" dirty="0"/>
              <a:t>: ul, </a:t>
            </a:r>
            <a:r>
              <a:rPr lang="en-US" altLang="ko-KR" sz="2000" dirty="0" err="1"/>
              <a:t>ol</a:t>
            </a:r>
            <a:r>
              <a:rPr lang="en-US" altLang="ko-KR" sz="2000" dirty="0"/>
              <a:t>, li</a:t>
            </a:r>
          </a:p>
          <a:p>
            <a:pPr lvl="1">
              <a:lnSpc>
                <a:spcPct val="150000"/>
              </a:lnSpc>
            </a:pPr>
            <a:r>
              <a:rPr lang="ko-KR" altLang="en-US" sz="2000" dirty="0"/>
              <a:t>이미지 태그 </a:t>
            </a:r>
            <a:r>
              <a:rPr lang="en-US" altLang="ko-KR" sz="2000" dirty="0"/>
              <a:t>: </a:t>
            </a:r>
            <a:r>
              <a:rPr lang="en-US" altLang="ko-KR" sz="2000" dirty="0" err="1"/>
              <a:t>img</a:t>
            </a:r>
            <a:endParaRPr lang="en-US" altLang="ko-KR" sz="2000" dirty="0"/>
          </a:p>
          <a:p>
            <a:pPr lvl="1">
              <a:lnSpc>
                <a:spcPct val="150000"/>
              </a:lnSpc>
            </a:pPr>
            <a:r>
              <a:rPr lang="ko-KR" altLang="en-US" sz="2000" dirty="0"/>
              <a:t>입력 태그 </a:t>
            </a:r>
            <a:r>
              <a:rPr lang="en-US" altLang="ko-KR" sz="2000" dirty="0"/>
              <a:t>: input</a:t>
            </a:r>
          </a:p>
          <a:p>
            <a:pPr marL="0" indent="0">
              <a:lnSpc>
                <a:spcPct val="150000"/>
              </a:lnSpc>
              <a:buNone/>
            </a:pPr>
            <a:endParaRPr lang="en-US" altLang="ko-KR" sz="2400" dirty="0"/>
          </a:p>
        </p:txBody>
      </p:sp>
      <p:pic>
        <p:nvPicPr>
          <p:cNvPr id="6146" name="Picture 2" descr="HTML - 위키백과, 우리 모두의 백과사전">
            <a:extLst>
              <a:ext uri="{FF2B5EF4-FFF2-40B4-BE49-F238E27FC236}">
                <a16:creationId xmlns:a16="http://schemas.microsoft.com/office/drawing/2014/main" id="{B2D87975-2DBC-C7F9-2F77-5C61F2BD63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7266" y="1469367"/>
            <a:ext cx="5470185" cy="4106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82945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DFBF71-7547-0E72-A564-803255BB4D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7C00ED66-1E19-CB49-D373-2D881D03F5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88" y="1"/>
            <a:ext cx="10515600" cy="1145406"/>
          </a:xfrm>
        </p:spPr>
        <p:txBody>
          <a:bodyPr/>
          <a:lstStyle/>
          <a:p>
            <a:r>
              <a:rPr lang="en-US" altLang="ko-KR" dirty="0"/>
              <a:t>HTML </a:t>
            </a:r>
            <a:r>
              <a:rPr lang="ko-KR" altLang="en-US" dirty="0"/>
              <a:t>속성</a:t>
            </a:r>
            <a:r>
              <a:rPr lang="en-US" altLang="ko-KR" dirty="0"/>
              <a:t>(Attribute)</a:t>
            </a:r>
            <a:endParaRPr lang="ko-KR" altLang="en-US" dirty="0"/>
          </a:p>
        </p:txBody>
      </p:sp>
      <p:sp>
        <p:nvSpPr>
          <p:cNvPr id="6" name="내용 개체 틀 3">
            <a:extLst>
              <a:ext uri="{FF2B5EF4-FFF2-40B4-BE49-F238E27FC236}">
                <a16:creationId xmlns:a16="http://schemas.microsoft.com/office/drawing/2014/main" id="{A4F260BF-8F4F-19D3-8517-AE4734519470}"/>
              </a:ext>
            </a:extLst>
          </p:cNvPr>
          <p:cNvSpPr txBox="1">
            <a:spLocks/>
          </p:cNvSpPr>
          <p:nvPr/>
        </p:nvSpPr>
        <p:spPr>
          <a:xfrm>
            <a:off x="602636" y="1281986"/>
            <a:ext cx="10986728" cy="1273538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sz="2400" dirty="0"/>
              <a:t>💡 태그에 부가 정보를 제공</a:t>
            </a:r>
            <a:endParaRPr lang="en-US" altLang="ko-KR" sz="2400" dirty="0"/>
          </a:p>
          <a:p>
            <a:pPr lvl="1">
              <a:lnSpc>
                <a:spcPct val="150000"/>
              </a:lnSpc>
            </a:pPr>
            <a:r>
              <a:rPr lang="ko-KR" altLang="en-US" sz="2000" dirty="0"/>
              <a:t>형태</a:t>
            </a:r>
            <a:r>
              <a:rPr lang="en-US" altLang="ko-KR" sz="2000" dirty="0"/>
              <a:t>: </a:t>
            </a:r>
            <a:r>
              <a:rPr lang="ko-KR" altLang="en-US" sz="2000" dirty="0" err="1"/>
              <a:t>속성명</a:t>
            </a:r>
            <a:r>
              <a:rPr lang="en-US" altLang="ko-KR" sz="2000" dirty="0"/>
              <a:t>="</a:t>
            </a:r>
            <a:r>
              <a:rPr lang="ko-KR" altLang="en-US" sz="2000" dirty="0"/>
              <a:t>값</a:t>
            </a:r>
            <a:r>
              <a:rPr lang="en-US" altLang="ko-KR" sz="2000" dirty="0"/>
              <a:t>"</a:t>
            </a:r>
            <a:endParaRPr lang="en-US" altLang="ko-KR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515127-5AF4-F068-7D30-D289F8077A05}"/>
              </a:ext>
            </a:extLst>
          </p:cNvPr>
          <p:cNvSpPr txBox="1"/>
          <p:nvPr/>
        </p:nvSpPr>
        <p:spPr>
          <a:xfrm>
            <a:off x="1078689" y="4436598"/>
            <a:ext cx="6657976" cy="9616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</a:t>
            </a:r>
            <a:r>
              <a:rPr lang="en-US" altLang="ko-KR" sz="20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href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: 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링크 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URL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target="_blank": 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새 창에서 열기</a:t>
            </a:r>
            <a:endParaRPr lang="en-US" altLang="ko-KR" sz="20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pic>
        <p:nvPicPr>
          <p:cNvPr id="7" name="그림 6" descr="스크린샷, 텍스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7D20537-6549-8401-07C6-2A39AECDBB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17" t="25740" r="7671" b="25740"/>
          <a:stretch>
            <a:fillRect/>
          </a:stretch>
        </p:blipFill>
        <p:spPr>
          <a:xfrm>
            <a:off x="1219200" y="2695224"/>
            <a:ext cx="9747250" cy="1746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3955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5DC938-0E5F-3163-0711-97EA73910D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텍스트, 스크린샷, 디스플레이,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68D89549-B86E-07B9-2834-ECC1D17D6E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9417" y="1145407"/>
            <a:ext cx="7190188" cy="4730074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FE271266-C75F-C850-A4C8-5BE12AA5A2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88" y="1"/>
            <a:ext cx="10515600" cy="1145406"/>
          </a:xfrm>
        </p:spPr>
        <p:txBody>
          <a:bodyPr>
            <a:normAutofit/>
          </a:bodyPr>
          <a:lstStyle/>
          <a:p>
            <a:r>
              <a:rPr lang="en-US" altLang="ko-KR" dirty="0"/>
              <a:t>HTML</a:t>
            </a:r>
            <a:r>
              <a:rPr lang="ko-KR" altLang="en-US" dirty="0"/>
              <a:t>의 기본 구성 요소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6FB8E2F-BB6C-454E-C6CB-97B101549322}"/>
              </a:ext>
            </a:extLst>
          </p:cNvPr>
          <p:cNvSpPr txBox="1"/>
          <p:nvPr/>
        </p:nvSpPr>
        <p:spPr>
          <a:xfrm>
            <a:off x="6624357" y="2567942"/>
            <a:ext cx="5237443" cy="18850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&lt;!DOCTYPE html&gt;: HTML5 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문서임을 선언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&lt;html&gt;: HTML 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문서의 시작과 끝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&lt;head&gt;: 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문서의 메타데이터</a:t>
            </a:r>
            <a:endParaRPr lang="en-US" altLang="ko-KR" sz="20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&lt;body&gt;: 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화면에 표시되는 실제 콘텐츠</a:t>
            </a:r>
            <a:endParaRPr lang="en-US" altLang="ko-KR" sz="20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662073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A3CF6E-256B-0F4E-1930-CB5EE5D63E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1F4B7D15-243E-8DC1-5017-01AA64B800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88" y="1"/>
            <a:ext cx="10515600" cy="1145406"/>
          </a:xfrm>
        </p:spPr>
        <p:txBody>
          <a:bodyPr>
            <a:normAutofit/>
          </a:bodyPr>
          <a:lstStyle/>
          <a:p>
            <a:r>
              <a:rPr lang="en-US" altLang="ko-KR" dirty="0"/>
              <a:t>HTML </a:t>
            </a:r>
            <a:r>
              <a:rPr lang="ko-KR" altLang="en-US" dirty="0"/>
              <a:t>계층 구조</a:t>
            </a:r>
          </a:p>
        </p:txBody>
      </p:sp>
      <p:sp>
        <p:nvSpPr>
          <p:cNvPr id="2" name="내용 개체 틀 3">
            <a:extLst>
              <a:ext uri="{FF2B5EF4-FFF2-40B4-BE49-F238E27FC236}">
                <a16:creationId xmlns:a16="http://schemas.microsoft.com/office/drawing/2014/main" id="{F96F743B-F7E7-EAF3-AC7C-66D8F423B223}"/>
              </a:ext>
            </a:extLst>
          </p:cNvPr>
          <p:cNvSpPr txBox="1">
            <a:spLocks/>
          </p:cNvSpPr>
          <p:nvPr/>
        </p:nvSpPr>
        <p:spPr>
          <a:xfrm>
            <a:off x="444620" y="2021561"/>
            <a:ext cx="5413153" cy="2814878"/>
          </a:xfrm>
          <a:prstGeom prst="rect">
            <a:avLst/>
          </a:prstGeom>
        </p:spPr>
        <p:txBody>
          <a:bodyPr vert="horz" lIns="90000" tIns="45720" rIns="9000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sz="2400" dirty="0"/>
              <a:t>💡 </a:t>
            </a:r>
            <a:r>
              <a:rPr lang="en-US" altLang="ko-KR" sz="2400" dirty="0"/>
              <a:t>HTML</a:t>
            </a:r>
            <a:r>
              <a:rPr lang="ko-KR" altLang="en-US" sz="2400" dirty="0"/>
              <a:t>은 트리 구조로 구성됨</a:t>
            </a:r>
            <a:endParaRPr lang="en-US" altLang="ko-KR" sz="2400" dirty="0"/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sz="2000" dirty="0"/>
              <a:t>✔️ 부모</a:t>
            </a:r>
            <a:r>
              <a:rPr lang="en-US" altLang="ko-KR" sz="2000" dirty="0"/>
              <a:t>(Parent)</a:t>
            </a:r>
            <a:r>
              <a:rPr lang="ko-KR" altLang="en-US" sz="2000" dirty="0"/>
              <a:t>와 자식</a:t>
            </a:r>
            <a:r>
              <a:rPr lang="en-US" altLang="ko-KR" sz="2000" dirty="0"/>
              <a:t>(Child) </a:t>
            </a:r>
            <a:r>
              <a:rPr lang="ko-KR" altLang="en-US" sz="2000" dirty="0"/>
              <a:t>관계</a:t>
            </a:r>
            <a:endParaRPr lang="en-US" altLang="ko-KR" sz="2000" dirty="0"/>
          </a:p>
          <a:p>
            <a:pPr lvl="2">
              <a:lnSpc>
                <a:spcPct val="150000"/>
              </a:lnSpc>
            </a:pPr>
            <a:r>
              <a:rPr lang="en-US" altLang="ko-KR" sz="1600" dirty="0"/>
              <a:t>Ex: &lt;ul&gt; </a:t>
            </a:r>
            <a:r>
              <a:rPr lang="ko-KR" altLang="en-US" sz="1600" dirty="0"/>
              <a:t>과 </a:t>
            </a:r>
            <a:r>
              <a:rPr lang="en-US" altLang="ko-KR" sz="1600" dirty="0"/>
              <a:t>&lt;li&gt;</a:t>
            </a:r>
            <a:endParaRPr lang="ko-KR" altLang="en-US" sz="1600" dirty="0"/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sz="2000" dirty="0"/>
              <a:t>✔️ 형제</a:t>
            </a:r>
            <a:r>
              <a:rPr lang="en-US" altLang="ko-KR" sz="2000" dirty="0"/>
              <a:t>(Sibling) </a:t>
            </a:r>
            <a:r>
              <a:rPr lang="ko-KR" altLang="en-US" sz="2000" dirty="0"/>
              <a:t>관계</a:t>
            </a:r>
            <a:endParaRPr lang="en-US" altLang="ko-KR" sz="2000" dirty="0"/>
          </a:p>
          <a:p>
            <a:pPr lvl="2">
              <a:lnSpc>
                <a:spcPct val="150000"/>
              </a:lnSpc>
            </a:pPr>
            <a:r>
              <a:rPr lang="en-US" altLang="ko-KR" sz="1600" dirty="0"/>
              <a:t>&lt;li&gt;: </a:t>
            </a:r>
            <a:r>
              <a:rPr lang="ko-KR" altLang="en-US" sz="1600" dirty="0"/>
              <a:t>자식들 </a:t>
            </a:r>
            <a:r>
              <a:rPr lang="en-US" altLang="ko-KR" sz="1600" dirty="0"/>
              <a:t>(</a:t>
            </a:r>
            <a:r>
              <a:rPr lang="ko-KR" altLang="en-US" sz="1600" dirty="0"/>
              <a:t>형제끼리 나란히 존재</a:t>
            </a:r>
            <a:r>
              <a:rPr lang="en-US" altLang="ko-KR" sz="1600" dirty="0"/>
              <a:t>)</a:t>
            </a:r>
            <a:endParaRPr lang="en-US" altLang="ko-KR" sz="2000" dirty="0"/>
          </a:p>
        </p:txBody>
      </p:sp>
      <p:pic>
        <p:nvPicPr>
          <p:cNvPr id="6" name="그림 5" descr="텍스트, 스크린샷, 폰트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C8F9D05-3BB6-A043-F4EB-3AEBED24D8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0283" y="1404875"/>
            <a:ext cx="7635723" cy="404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3186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70E194-9D22-48CD-695D-AEC36E63A2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998E08B4-8DC1-2EE0-538E-14D33053A8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88" y="1"/>
            <a:ext cx="10515600" cy="1145406"/>
          </a:xfrm>
        </p:spPr>
        <p:txBody>
          <a:bodyPr>
            <a:normAutofit/>
          </a:bodyPr>
          <a:lstStyle/>
          <a:p>
            <a:r>
              <a:rPr lang="ko-KR" altLang="en-US" dirty="0"/>
              <a:t>개발자 도구로 </a:t>
            </a:r>
            <a:r>
              <a:rPr lang="en-US" altLang="ko-KR" dirty="0"/>
              <a:t>HTML </a:t>
            </a:r>
            <a:r>
              <a:rPr lang="ko-KR" altLang="en-US" dirty="0"/>
              <a:t>분석하기</a:t>
            </a:r>
          </a:p>
        </p:txBody>
      </p:sp>
      <p:sp>
        <p:nvSpPr>
          <p:cNvPr id="2" name="내용 개체 틀 3">
            <a:extLst>
              <a:ext uri="{FF2B5EF4-FFF2-40B4-BE49-F238E27FC236}">
                <a16:creationId xmlns:a16="http://schemas.microsoft.com/office/drawing/2014/main" id="{6639EF1F-6FBF-8DDD-8260-DD907B8458AF}"/>
              </a:ext>
            </a:extLst>
          </p:cNvPr>
          <p:cNvSpPr txBox="1">
            <a:spLocks/>
          </p:cNvSpPr>
          <p:nvPr/>
        </p:nvSpPr>
        <p:spPr>
          <a:xfrm>
            <a:off x="251788" y="1816769"/>
            <a:ext cx="5061031" cy="3358961"/>
          </a:xfrm>
          <a:prstGeom prst="rect">
            <a:avLst/>
          </a:prstGeom>
        </p:spPr>
        <p:txBody>
          <a:bodyPr vert="horz" lIns="90000" tIns="45720" rIns="9000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sz="2400" dirty="0"/>
              <a:t>✅  사용 방법</a:t>
            </a:r>
          </a:p>
          <a:p>
            <a:pPr lvl="1">
              <a:lnSpc>
                <a:spcPct val="150000"/>
              </a:lnSpc>
            </a:pPr>
            <a:r>
              <a:rPr lang="ko-KR" altLang="en-US" sz="2000" dirty="0"/>
              <a:t>웹 브라우저에서 페이지 열기</a:t>
            </a:r>
          </a:p>
          <a:p>
            <a:pPr lvl="1">
              <a:lnSpc>
                <a:spcPct val="150000"/>
              </a:lnSpc>
            </a:pPr>
            <a:r>
              <a:rPr lang="en-US" altLang="ko-KR" sz="2000" dirty="0"/>
              <a:t>(Widows) F12 / ctrl + shift + </a:t>
            </a:r>
            <a:r>
              <a:rPr lang="en-US" altLang="ko-KR" sz="2000" dirty="0" err="1"/>
              <a:t>i</a:t>
            </a:r>
            <a:br>
              <a:rPr lang="en-US" altLang="ko-KR" sz="2000" dirty="0"/>
            </a:br>
            <a:r>
              <a:rPr lang="en-US" altLang="ko-KR" sz="2000" dirty="0"/>
              <a:t>(Mac) command + option + </a:t>
            </a:r>
            <a:r>
              <a:rPr lang="en-US" altLang="ko-KR" sz="2000" dirty="0" err="1"/>
              <a:t>i</a:t>
            </a:r>
            <a:r>
              <a:rPr lang="en-US" altLang="ko-KR" sz="2000" dirty="0"/>
              <a:t> </a:t>
            </a:r>
          </a:p>
          <a:p>
            <a:pPr lvl="1">
              <a:lnSpc>
                <a:spcPct val="150000"/>
              </a:lnSpc>
            </a:pPr>
            <a:r>
              <a:rPr lang="ko-KR" altLang="en-US" sz="2000" dirty="0"/>
              <a:t>또는 </a:t>
            </a:r>
            <a:r>
              <a:rPr lang="ko-KR" altLang="en-US" sz="2000" dirty="0" err="1"/>
              <a:t>우클릭</a:t>
            </a:r>
            <a:r>
              <a:rPr lang="ko-KR" altLang="en-US" sz="2000" dirty="0"/>
              <a:t> → </a:t>
            </a:r>
            <a:r>
              <a:rPr lang="en-US" altLang="ko-KR" sz="2000" dirty="0"/>
              <a:t>“</a:t>
            </a:r>
            <a:r>
              <a:rPr lang="ko-KR" altLang="en-US" sz="2000" dirty="0"/>
              <a:t>검사</a:t>
            </a:r>
            <a:r>
              <a:rPr lang="en-US" altLang="ko-KR" sz="2000" dirty="0"/>
              <a:t>(Inspect)” </a:t>
            </a:r>
            <a:r>
              <a:rPr lang="ko-KR" altLang="en-US" sz="2000" dirty="0"/>
              <a:t>선택</a:t>
            </a:r>
          </a:p>
          <a:p>
            <a:pPr lvl="1">
              <a:lnSpc>
                <a:spcPct val="150000"/>
              </a:lnSpc>
            </a:pPr>
            <a:r>
              <a:rPr lang="en-US" altLang="ko-KR" sz="2000" dirty="0"/>
              <a:t>Elements </a:t>
            </a:r>
            <a:r>
              <a:rPr lang="ko-KR" altLang="en-US" sz="2000" dirty="0"/>
              <a:t>탭에서 </a:t>
            </a:r>
            <a:r>
              <a:rPr lang="en-US" altLang="ko-KR" sz="2000" dirty="0"/>
              <a:t>HTML </a:t>
            </a:r>
            <a:r>
              <a:rPr lang="ko-KR" altLang="en-US" sz="2000" dirty="0"/>
              <a:t>구조 확인</a:t>
            </a:r>
            <a:endParaRPr lang="en-US" altLang="ko-KR" sz="16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F2351FA-C805-6CC9-77F8-6503AFB8CF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9338" y="1555979"/>
            <a:ext cx="6694981" cy="399762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8B69759-2163-514F-C2D8-0BCAF129774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3929" t="13439" b="50000"/>
          <a:stretch>
            <a:fillRect/>
          </a:stretch>
        </p:blipFill>
        <p:spPr>
          <a:xfrm>
            <a:off x="8380711" y="2423266"/>
            <a:ext cx="3323608" cy="20114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02129433-3D8A-1F42-7279-C887CC862700}"/>
              </a:ext>
            </a:extLst>
          </p:cNvPr>
          <p:cNvSpPr/>
          <p:nvPr/>
        </p:nvSpPr>
        <p:spPr>
          <a:xfrm>
            <a:off x="8742044" y="2519892"/>
            <a:ext cx="414655" cy="162983"/>
          </a:xfrm>
          <a:prstGeom prst="rect">
            <a:avLst/>
          </a:prstGeom>
          <a:noFill/>
          <a:ln w="25400">
            <a:solidFill>
              <a:srgbClr val="FF5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14042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C34909-3B4D-E1EE-E7C6-8FB1EB6974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AAC18DAD-203E-0DC2-44D8-62F69E4216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88" y="1"/>
            <a:ext cx="10515600" cy="1145406"/>
          </a:xfrm>
        </p:spPr>
        <p:txBody>
          <a:bodyPr>
            <a:normAutofit/>
          </a:bodyPr>
          <a:lstStyle/>
          <a:p>
            <a:r>
              <a:rPr lang="ko-KR" altLang="en-US" dirty="0"/>
              <a:t>개발자 도구로 </a:t>
            </a:r>
            <a:r>
              <a:rPr lang="en-US" altLang="ko-KR" dirty="0"/>
              <a:t>HTML </a:t>
            </a:r>
            <a:r>
              <a:rPr lang="ko-KR" altLang="en-US" dirty="0"/>
              <a:t>분석하기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E995D43-5671-52E9-0DF5-CD66970CFD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4677" y="954617"/>
            <a:ext cx="8862645" cy="529195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05E3271-D34F-9AE5-D342-7600A09A6E3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3948" t="14714" r="9902" b="63642"/>
          <a:stretch>
            <a:fillRect/>
          </a:stretch>
        </p:blipFill>
        <p:spPr>
          <a:xfrm>
            <a:off x="6760461" y="2348297"/>
            <a:ext cx="4373205" cy="21614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6BCEE139-6AC5-7469-BC1C-1B0987EAD183}"/>
              </a:ext>
            </a:extLst>
          </p:cNvPr>
          <p:cNvSpPr/>
          <p:nvPr/>
        </p:nvSpPr>
        <p:spPr>
          <a:xfrm>
            <a:off x="6827520" y="2383367"/>
            <a:ext cx="278130" cy="270933"/>
          </a:xfrm>
          <a:prstGeom prst="rect">
            <a:avLst/>
          </a:prstGeom>
          <a:noFill/>
          <a:ln w="25400">
            <a:solidFill>
              <a:srgbClr val="FF5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D63DD61-E9F8-FBEE-9C63-3E541CE5C508}"/>
              </a:ext>
            </a:extLst>
          </p:cNvPr>
          <p:cNvSpPr/>
          <p:nvPr/>
        </p:nvSpPr>
        <p:spPr>
          <a:xfrm>
            <a:off x="1789152" y="2383367"/>
            <a:ext cx="4432023" cy="1528615"/>
          </a:xfrm>
          <a:prstGeom prst="rect">
            <a:avLst/>
          </a:prstGeom>
          <a:noFill/>
          <a:ln w="25400">
            <a:solidFill>
              <a:srgbClr val="FF5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54332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603584D-0366-9795-1051-9A1D2B700605}"/>
              </a:ext>
            </a:extLst>
          </p:cNvPr>
          <p:cNvSpPr txBox="1"/>
          <p:nvPr/>
        </p:nvSpPr>
        <p:spPr>
          <a:xfrm>
            <a:off x="3674528" y="2600493"/>
            <a:ext cx="484299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데이터 </a:t>
            </a:r>
            <a:r>
              <a:rPr lang="ko-KR" altLang="en-US" sz="6000" dirty="0" err="1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크롤링</a:t>
            </a:r>
            <a:endParaRPr lang="en-US" altLang="ko-KR" sz="6000" dirty="0">
              <a:solidFill>
                <a:schemeClr val="accent2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331706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79F389-FF90-0CDE-6733-2155149C13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82319CA6-4D6A-5731-FD39-7198A59D8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CSS </a:t>
            </a:r>
            <a:r>
              <a:rPr lang="ko-KR" altLang="en-US" dirty="0" err="1"/>
              <a:t>선택자</a:t>
            </a:r>
            <a:endParaRPr lang="ko-KR" altLang="en-US" dirty="0"/>
          </a:p>
        </p:txBody>
      </p:sp>
      <p:sp>
        <p:nvSpPr>
          <p:cNvPr id="7" name="내용 개체 틀 3">
            <a:extLst>
              <a:ext uri="{FF2B5EF4-FFF2-40B4-BE49-F238E27FC236}">
                <a16:creationId xmlns:a16="http://schemas.microsoft.com/office/drawing/2014/main" id="{1286D2E9-B100-75D3-EA98-AC6D34905050}"/>
              </a:ext>
            </a:extLst>
          </p:cNvPr>
          <p:cNvSpPr txBox="1">
            <a:spLocks/>
          </p:cNvSpPr>
          <p:nvPr/>
        </p:nvSpPr>
        <p:spPr>
          <a:xfrm>
            <a:off x="251788" y="945102"/>
            <a:ext cx="10986728" cy="4233290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sz="2400" dirty="0"/>
              <a:t>💡 </a:t>
            </a:r>
            <a:r>
              <a:rPr lang="en-US" altLang="ko-KR" sz="2400" dirty="0"/>
              <a:t>CSS(Cascading Style Sheets) </a:t>
            </a:r>
            <a:r>
              <a:rPr lang="ko-KR" altLang="en-US" sz="2400" dirty="0" err="1"/>
              <a:t>선택자</a:t>
            </a:r>
            <a:endParaRPr lang="en-US" altLang="ko-KR" sz="2400" dirty="0"/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sz="2000" dirty="0"/>
              <a:t>✔️ </a:t>
            </a:r>
            <a:r>
              <a:rPr lang="en-US" altLang="ko-KR" sz="2000" dirty="0"/>
              <a:t>HTML </a:t>
            </a:r>
            <a:r>
              <a:rPr lang="ko-KR" altLang="en-US" sz="2000" dirty="0"/>
              <a:t>요소를 </a:t>
            </a:r>
            <a:r>
              <a:rPr lang="ko-KR" altLang="en-US" sz="2000" dirty="0" err="1"/>
              <a:t>스타일링하거나</a:t>
            </a:r>
            <a:r>
              <a:rPr lang="ko-KR" altLang="en-US" sz="2000" dirty="0"/>
              <a:t> 특정 요소를 선택할 때 사용</a:t>
            </a:r>
            <a:endParaRPr lang="en-US" altLang="ko-KR" sz="1800" dirty="0"/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sz="2000" dirty="0"/>
              <a:t>✔️ 클래스 </a:t>
            </a:r>
            <a:r>
              <a:rPr lang="ko-KR" altLang="en-US" sz="2000" dirty="0" err="1"/>
              <a:t>선택자</a:t>
            </a:r>
            <a:endParaRPr lang="ko-KR" altLang="en-US" sz="2000" dirty="0"/>
          </a:p>
          <a:p>
            <a:pPr lvl="2">
              <a:lnSpc>
                <a:spcPct val="150000"/>
              </a:lnSpc>
            </a:pPr>
            <a:r>
              <a:rPr lang="ko-KR" altLang="en-US" sz="1800" dirty="0"/>
              <a:t>‘</a:t>
            </a:r>
            <a:r>
              <a:rPr lang="en-US" altLang="ko-KR" sz="1800" dirty="0" err="1"/>
              <a:t>class’</a:t>
            </a:r>
            <a:r>
              <a:rPr lang="en-US" altLang="ko-KR" sz="1800" dirty="0"/>
              <a:t> </a:t>
            </a:r>
            <a:r>
              <a:rPr lang="ko-KR" altLang="en-US" sz="1800" dirty="0"/>
              <a:t>속성을 기반으로 요소를 선택한다</a:t>
            </a:r>
            <a:r>
              <a:rPr lang="en-US" altLang="ko-KR" sz="1800" dirty="0"/>
              <a:t>.</a:t>
            </a:r>
          </a:p>
          <a:p>
            <a:pPr lvl="2">
              <a:lnSpc>
                <a:spcPct val="150000"/>
              </a:lnSpc>
            </a:pPr>
            <a:r>
              <a:rPr lang="en-US" altLang="ko-KR" sz="1800" dirty="0"/>
              <a:t>‘.</a:t>
            </a:r>
            <a:r>
              <a:rPr lang="ko-KR" altLang="en-US" sz="1800" dirty="0"/>
              <a:t>클래스명’</a:t>
            </a:r>
            <a:endParaRPr lang="ko-KR" altLang="en-US" sz="1600" dirty="0"/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sz="2000" dirty="0"/>
              <a:t>✔️ 아이디 </a:t>
            </a:r>
            <a:r>
              <a:rPr lang="ko-KR" altLang="en-US" sz="2000" dirty="0" err="1"/>
              <a:t>선택자</a:t>
            </a:r>
            <a:endParaRPr lang="ko-KR" altLang="en-US" sz="2000" dirty="0"/>
          </a:p>
          <a:p>
            <a:pPr lvl="2">
              <a:lnSpc>
                <a:spcPct val="150000"/>
              </a:lnSpc>
            </a:pPr>
            <a:r>
              <a:rPr lang="ko-KR" altLang="en-US" sz="1800" dirty="0"/>
              <a:t>‘</a:t>
            </a:r>
            <a:r>
              <a:rPr lang="en-US" altLang="ko-KR" sz="1800" dirty="0"/>
              <a:t>id’ </a:t>
            </a:r>
            <a:r>
              <a:rPr lang="ko-KR" altLang="en-US" sz="1800" dirty="0"/>
              <a:t>속성을 기반으로 요소를 선택한다</a:t>
            </a:r>
            <a:r>
              <a:rPr lang="en-US" altLang="ko-KR" sz="1800" dirty="0"/>
              <a:t>.</a:t>
            </a:r>
          </a:p>
          <a:p>
            <a:pPr lvl="2">
              <a:lnSpc>
                <a:spcPct val="150000"/>
              </a:lnSpc>
            </a:pPr>
            <a:r>
              <a:rPr lang="en-US" altLang="ko-KR" sz="1800" dirty="0"/>
              <a:t>‘#</a:t>
            </a:r>
            <a:r>
              <a:rPr lang="ko-KR" altLang="en-US" sz="1800" dirty="0"/>
              <a:t>아이디명’</a:t>
            </a:r>
          </a:p>
          <a:p>
            <a:pPr lvl="1">
              <a:lnSpc>
                <a:spcPct val="150000"/>
              </a:lnSpc>
            </a:pP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20025699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2C92E7-5652-CAE9-FAE2-AC1C470768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3">
            <a:extLst>
              <a:ext uri="{FF2B5EF4-FFF2-40B4-BE49-F238E27FC236}">
                <a16:creationId xmlns:a16="http://schemas.microsoft.com/office/drawing/2014/main" id="{C98135AC-1F3D-310F-5E7F-3598953C3E81}"/>
              </a:ext>
            </a:extLst>
          </p:cNvPr>
          <p:cNvSpPr txBox="1">
            <a:spLocks/>
          </p:cNvSpPr>
          <p:nvPr/>
        </p:nvSpPr>
        <p:spPr>
          <a:xfrm>
            <a:off x="251788" y="1589425"/>
            <a:ext cx="6157479" cy="3511260"/>
          </a:xfrm>
          <a:prstGeom prst="rect">
            <a:avLst/>
          </a:prstGeom>
        </p:spPr>
        <p:txBody>
          <a:bodyPr vert="horz" lIns="90000" tIns="45720" rIns="9000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sz="2400" dirty="0"/>
              <a:t>✅  </a:t>
            </a:r>
            <a:r>
              <a:rPr lang="en-US" altLang="ko-KR" sz="2400" dirty="0"/>
              <a:t>Selector(</a:t>
            </a:r>
            <a:r>
              <a:rPr lang="ko-KR" altLang="en-US" sz="2400" dirty="0" err="1"/>
              <a:t>선택자</a:t>
            </a:r>
            <a:r>
              <a:rPr lang="en-US" altLang="ko-KR" sz="2400" dirty="0"/>
              <a:t>) </a:t>
            </a:r>
            <a:r>
              <a:rPr lang="ko-KR" altLang="en-US" sz="2400" dirty="0"/>
              <a:t>복사</a:t>
            </a:r>
          </a:p>
          <a:p>
            <a:pPr lvl="1">
              <a:lnSpc>
                <a:spcPct val="150000"/>
              </a:lnSpc>
            </a:pPr>
            <a:r>
              <a:rPr lang="en-US" altLang="ko-KR" sz="2000" dirty="0"/>
              <a:t>Elements </a:t>
            </a:r>
            <a:r>
              <a:rPr lang="ko-KR" altLang="en-US" sz="2000" dirty="0"/>
              <a:t>탭에서 원하는 요소 </a:t>
            </a:r>
            <a:r>
              <a:rPr lang="ko-KR" altLang="en-US" sz="2000" dirty="0" err="1"/>
              <a:t>우클릭</a:t>
            </a:r>
            <a:endParaRPr lang="ko-KR" altLang="en-US" sz="2000" dirty="0"/>
          </a:p>
          <a:p>
            <a:pPr lvl="1">
              <a:lnSpc>
                <a:spcPct val="150000"/>
              </a:lnSpc>
            </a:pPr>
            <a:r>
              <a:rPr lang="en-US" altLang="ko-KR" sz="2000" dirty="0"/>
              <a:t>Copy → Copy selector</a:t>
            </a:r>
            <a:br>
              <a:rPr lang="en-US" altLang="ko-KR" sz="2000" dirty="0"/>
            </a:br>
            <a:r>
              <a:rPr lang="ko-KR" altLang="en-US" sz="2000" dirty="0"/>
              <a:t>또는 </a:t>
            </a:r>
            <a:r>
              <a:rPr lang="en-US" altLang="ko-KR" sz="2000" dirty="0"/>
              <a:t>Copy → Copy XPath</a:t>
            </a:r>
          </a:p>
          <a:p>
            <a:pPr lvl="1">
              <a:lnSpc>
                <a:spcPct val="150000"/>
              </a:lnSpc>
            </a:pPr>
            <a:r>
              <a:rPr lang="en-US" altLang="ko-KR" sz="2000" dirty="0"/>
              <a:t>CSS </a:t>
            </a:r>
            <a:r>
              <a:rPr lang="ko-KR" altLang="en-US" sz="2000" dirty="0" err="1"/>
              <a:t>선택자</a:t>
            </a:r>
            <a:r>
              <a:rPr lang="en-US" altLang="ko-KR" sz="2000" dirty="0"/>
              <a:t>(CSS Selector) </a:t>
            </a:r>
            <a:r>
              <a:rPr lang="ko-KR" altLang="en-US" sz="2000" dirty="0"/>
              <a:t>또는 </a:t>
            </a:r>
            <a:r>
              <a:rPr lang="en-US" altLang="ko-KR" sz="2000" dirty="0"/>
              <a:t>XPath </a:t>
            </a:r>
            <a:r>
              <a:rPr lang="ko-KR" altLang="en-US" sz="2000" dirty="0"/>
              <a:t>경로를 </a:t>
            </a:r>
            <a:br>
              <a:rPr lang="en-US" altLang="ko-KR" sz="2000" dirty="0"/>
            </a:br>
            <a:r>
              <a:rPr lang="en-US" altLang="ko-KR" sz="2000" dirty="0" err="1"/>
              <a:t>BeautifulSoup</a:t>
            </a:r>
            <a:r>
              <a:rPr lang="en-US" altLang="ko-KR" sz="2000" dirty="0"/>
              <a:t> select() </a:t>
            </a:r>
            <a:r>
              <a:rPr lang="ko-KR" altLang="en-US" sz="2000" dirty="0"/>
              <a:t>메서드에서 사용 가능</a:t>
            </a:r>
            <a:endParaRPr lang="en-US" altLang="ko-KR" sz="1600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B888727C-F37F-3BF1-90F4-F6C5FBA06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CSS </a:t>
            </a:r>
            <a:r>
              <a:rPr lang="ko-KR" altLang="en-US" dirty="0" err="1"/>
              <a:t>선택자</a:t>
            </a:r>
            <a:endParaRPr lang="ko-KR" altLang="en-US" dirty="0"/>
          </a:p>
        </p:txBody>
      </p:sp>
      <p:pic>
        <p:nvPicPr>
          <p:cNvPr id="5" name="그림 4" descr="텍스트, 스크린샷, 폰트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77763EF-9C6C-8909-AA02-1065DE9A14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2211" y="1489643"/>
            <a:ext cx="6497444" cy="3710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6259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dirty="0">
                <a:solidFill>
                  <a:srgbClr val="ED7D31"/>
                </a:solidFill>
              </a:rPr>
              <a:t>실습</a:t>
            </a:r>
            <a:r>
              <a:rPr lang="en-US" altLang="ko-KR" dirty="0">
                <a:solidFill>
                  <a:srgbClr val="ED7D31"/>
                </a:solidFill>
              </a:rPr>
              <a:t>1. HTML </a:t>
            </a:r>
            <a:r>
              <a:rPr lang="ko-KR" altLang="en-US" dirty="0">
                <a:solidFill>
                  <a:srgbClr val="ED7D31"/>
                </a:solidFill>
              </a:rPr>
              <a:t>실습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2E5732-5189-FB4C-F458-B69344540612}"/>
              </a:ext>
            </a:extLst>
          </p:cNvPr>
          <p:cNvSpPr txBox="1"/>
          <p:nvPr/>
        </p:nvSpPr>
        <p:spPr>
          <a:xfrm>
            <a:off x="1859207" y="1145407"/>
            <a:ext cx="7958561" cy="5815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/>
              <a:t>💡 네이버 쇼핑 페이지를 수정하여 나만의 상품을 만들어 보세요</a:t>
            </a:r>
            <a:r>
              <a:rPr lang="en-US" altLang="ko-KR" sz="2400" dirty="0"/>
              <a:t>.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8150BD9-DDCD-856B-E6CC-A5EBB97164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3076" y="2030916"/>
            <a:ext cx="8265847" cy="3809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7425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7C8434-4E57-A23C-07EE-85AC0B63C0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B20EF58-A64B-BBE9-BBF5-0B0804F8F79C}"/>
              </a:ext>
            </a:extLst>
          </p:cNvPr>
          <p:cNvSpPr txBox="1"/>
          <p:nvPr/>
        </p:nvSpPr>
        <p:spPr>
          <a:xfrm>
            <a:off x="2091560" y="2600493"/>
            <a:ext cx="800892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dirty="0" err="1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BeautifulSoup</a:t>
            </a:r>
            <a:r>
              <a:rPr lang="en-US" altLang="ko-KR" sz="6000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ko-KR" altLang="en-US" sz="6000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기초</a:t>
            </a:r>
            <a:endParaRPr lang="en-US" altLang="ko-KR" sz="6000" dirty="0">
              <a:solidFill>
                <a:schemeClr val="accent2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37258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B97846-82F1-BE9F-F0BF-16F8A41831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E31151E-8BB5-C9F2-D0A0-87DA5914D1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88" y="1"/>
            <a:ext cx="10515600" cy="1145406"/>
          </a:xfrm>
        </p:spPr>
        <p:txBody>
          <a:bodyPr/>
          <a:lstStyle/>
          <a:p>
            <a:r>
              <a:rPr lang="en-US" altLang="ko-KR" dirty="0"/>
              <a:t>HTML </a:t>
            </a:r>
            <a:r>
              <a:rPr lang="ko-KR" altLang="en-US" dirty="0"/>
              <a:t>파일 준비</a:t>
            </a:r>
          </a:p>
        </p:txBody>
      </p:sp>
      <p:pic>
        <p:nvPicPr>
          <p:cNvPr id="3" name="그림 2" descr="텍스트, 스크린샷, 디스플레이,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10A89B1-93F6-5969-3699-308827AAF0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776" y="572704"/>
            <a:ext cx="10360448" cy="6080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6351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B2C889-FC32-E2DE-C709-704D11D213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1B3B4F-FEF1-2F86-A1E7-FED6F2D90E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BeautifulSoup</a:t>
            </a:r>
            <a:r>
              <a:rPr lang="en-US" altLang="ko-KR" dirty="0"/>
              <a:t> </a:t>
            </a:r>
            <a:r>
              <a:rPr lang="ko-KR" altLang="en-US" dirty="0"/>
              <a:t>객체 생성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7D19C62-29D9-7A7B-68BF-7A5D6F30B4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2025-08-11</a:t>
            </a:fld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2B06DD0-48C2-43BB-441B-BBDE1AA880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25</a:t>
            </a:fld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5FC7C046-7265-72DA-1201-23B4682ED805}"/>
              </a:ext>
            </a:extLst>
          </p:cNvPr>
          <p:cNvGrpSpPr/>
          <p:nvPr/>
        </p:nvGrpSpPr>
        <p:grpSpPr>
          <a:xfrm>
            <a:off x="774181" y="1617790"/>
            <a:ext cx="10643637" cy="4542892"/>
            <a:chOff x="658727" y="1367533"/>
            <a:chExt cx="10643637" cy="4542892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9FE54ACD-138D-7FB6-4F4E-C6674452442F}"/>
                </a:ext>
              </a:extLst>
            </p:cNvPr>
            <p:cNvGrpSpPr/>
            <p:nvPr/>
          </p:nvGrpSpPr>
          <p:grpSpPr>
            <a:xfrm>
              <a:off x="658727" y="1367533"/>
              <a:ext cx="9701722" cy="3458212"/>
              <a:chOff x="658727" y="1367533"/>
              <a:chExt cx="9701722" cy="3458212"/>
            </a:xfrm>
          </p:grpSpPr>
          <p:pic>
            <p:nvPicPr>
              <p:cNvPr id="6" name="그림 5" descr="텍스트, 스크린샷, 디스플레이, 소프트웨어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16F5E3FC-608F-B4ED-0A16-EF0C9CCBA6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904" t="14380" r="5904" b="14199"/>
              <a:stretch>
                <a:fillRect/>
              </a:stretch>
            </p:blipFill>
            <p:spPr>
              <a:xfrm>
                <a:off x="658727" y="1367533"/>
                <a:ext cx="9701722" cy="3458212"/>
              </a:xfrm>
              <a:prstGeom prst="rect">
                <a:avLst/>
              </a:prstGeom>
            </p:spPr>
          </p:pic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69769C48-9327-7C0C-7A2B-9E2F37E8C705}"/>
                  </a:ext>
                </a:extLst>
              </p:cNvPr>
              <p:cNvSpPr/>
              <p:nvPr/>
            </p:nvSpPr>
            <p:spPr>
              <a:xfrm>
                <a:off x="1238250" y="3449439"/>
                <a:ext cx="4303151" cy="309761"/>
              </a:xfrm>
              <a:prstGeom prst="rect">
                <a:avLst/>
              </a:prstGeom>
              <a:noFill/>
              <a:ln w="25400">
                <a:solidFill>
                  <a:srgbClr val="FF5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A7CE33AA-DB5C-57A0-0C8B-4153F2D6167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976940" y="1367533"/>
              <a:ext cx="3325424" cy="454289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CDDB9E6F-F39A-E8C8-A650-8883C0182202}"/>
              </a:ext>
            </a:extLst>
          </p:cNvPr>
          <p:cNvSpPr txBox="1"/>
          <p:nvPr/>
        </p:nvSpPr>
        <p:spPr>
          <a:xfrm>
            <a:off x="623236" y="959860"/>
            <a:ext cx="6116854" cy="5815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/>
              <a:t>✅  </a:t>
            </a:r>
            <a:r>
              <a:rPr lang="en-US" altLang="ko-KR" sz="2400" dirty="0" err="1"/>
              <a:t>BeautifulSoup</a:t>
            </a:r>
            <a:r>
              <a:rPr lang="en-US" altLang="ko-KR" sz="2400" dirty="0"/>
              <a:t> </a:t>
            </a:r>
            <a:r>
              <a:rPr lang="ko-KR" altLang="en-US" sz="2400" dirty="0"/>
              <a:t>객체 생성 예시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368368E-FF20-9645-BE21-524387EBDA26}"/>
              </a:ext>
            </a:extLst>
          </p:cNvPr>
          <p:cNvSpPr txBox="1"/>
          <p:nvPr/>
        </p:nvSpPr>
        <p:spPr>
          <a:xfrm>
            <a:off x="757771" y="5150109"/>
            <a:ext cx="6116854" cy="8754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</a:t>
            </a:r>
            <a:r>
              <a:rPr lang="en-US" altLang="ko-KR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html_doc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: HTML 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문서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(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문자열 또는 파일 내용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'</a:t>
            </a:r>
            <a:r>
              <a:rPr lang="en-US" altLang="ko-KR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lxml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' : HTML 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파싱 방식 지정</a:t>
            </a:r>
          </a:p>
        </p:txBody>
      </p:sp>
    </p:spTree>
    <p:extLst>
      <p:ext uri="{BB962C8B-B14F-4D97-AF65-F5344CB8AC3E}">
        <p14:creationId xmlns:p14="http://schemas.microsoft.com/office/powerpoint/2010/main" val="18705529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545052-7857-7825-A112-8BC3ADCC9F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텍스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EC005F5-A140-EF5C-3FA6-77BF9BC5B9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1145407"/>
            <a:ext cx="8839200" cy="432435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0361A452-13D2-0310-6612-12DD52909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선택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BF316BE-318E-460F-B41F-43C1156F18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2025-08-11</a:t>
            </a:fld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DAF04F9-B307-4503-C7F2-11DB3326B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26</a:t>
            </a:fld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D0DC4CC-F687-E596-CDB4-C209BE203405}"/>
              </a:ext>
            </a:extLst>
          </p:cNvPr>
          <p:cNvSpPr txBox="1"/>
          <p:nvPr/>
        </p:nvSpPr>
        <p:spPr>
          <a:xfrm>
            <a:off x="2403909" y="1435208"/>
            <a:ext cx="6116854" cy="5815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/>
              <a:t>✅  </a:t>
            </a:r>
            <a:r>
              <a:rPr lang="en-US" altLang="ko-KR" sz="2400" dirty="0"/>
              <a:t>find() – </a:t>
            </a:r>
            <a:r>
              <a:rPr lang="ko-KR" altLang="en-US" sz="2400" dirty="0"/>
              <a:t>첫 번째 매칭 요소 선택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3660CA0-C71D-F397-3020-349A3A5FACC0}"/>
              </a:ext>
            </a:extLst>
          </p:cNvPr>
          <p:cNvSpPr txBox="1"/>
          <p:nvPr/>
        </p:nvSpPr>
        <p:spPr>
          <a:xfrm>
            <a:off x="2451161" y="5392981"/>
            <a:ext cx="6116854" cy="459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첫 번째 매칭되는 요소만 반환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2D5D08F1-9D94-9442-6F22-77131B26AA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8069" y="4639809"/>
            <a:ext cx="5687219" cy="695422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09B6E6EE-A635-FFB2-2A0B-0EEE5597117B}"/>
              </a:ext>
            </a:extLst>
          </p:cNvPr>
          <p:cNvSpPr/>
          <p:nvPr/>
        </p:nvSpPr>
        <p:spPr>
          <a:xfrm>
            <a:off x="5079039" y="3092449"/>
            <a:ext cx="2252036" cy="331625"/>
          </a:xfrm>
          <a:prstGeom prst="rect">
            <a:avLst/>
          </a:prstGeom>
          <a:noFill/>
          <a:ln w="25400">
            <a:solidFill>
              <a:srgbClr val="FF5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947130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8E0D28-7678-4D9C-1DE8-1040EC987E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 descr="텍스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C38629F-8E70-3B0B-7C36-23742276EE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050" y="1723519"/>
            <a:ext cx="8343900" cy="3130688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EA442488-3E09-AB50-4F51-10D38B1122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선택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4A09B43-2B2B-8974-0349-8FE3B3D4ED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2025-08-11</a:t>
            </a:fld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89D8AB1-66BE-1D52-9B6F-16F7B6A57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27</a:t>
            </a:fld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5B7D452-CE20-74E3-E877-4248B92B1D73}"/>
              </a:ext>
            </a:extLst>
          </p:cNvPr>
          <p:cNvSpPr txBox="1"/>
          <p:nvPr/>
        </p:nvSpPr>
        <p:spPr>
          <a:xfrm>
            <a:off x="2403909" y="1749503"/>
            <a:ext cx="6116854" cy="5815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/>
              <a:t>✅  </a:t>
            </a:r>
            <a:r>
              <a:rPr lang="en-US" altLang="ko-KR" sz="2400" dirty="0"/>
              <a:t>find() – </a:t>
            </a:r>
            <a:r>
              <a:rPr lang="ko-KR" altLang="en-US" sz="2400" dirty="0"/>
              <a:t>속성 조건으로 검색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E5696D3-960C-3A72-93AF-F76E9257DE94}"/>
              </a:ext>
            </a:extLst>
          </p:cNvPr>
          <p:cNvSpPr txBox="1"/>
          <p:nvPr/>
        </p:nvSpPr>
        <p:spPr>
          <a:xfrm>
            <a:off x="2451161" y="4961550"/>
            <a:ext cx="6116854" cy="459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속성 조건으로 검색 가능 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: name, id, class_, </a:t>
            </a:r>
            <a:r>
              <a:rPr lang="en-US" altLang="ko-KR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attrs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, string 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등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23E3FD39-F3B8-A38E-4FEC-55624E8AA2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0676" y="4327058"/>
            <a:ext cx="7088229" cy="614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5515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FC0156-5097-E4B5-B6CB-E840B08843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텍스트, 스크린샷, 폰트, 디스플레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8B9338E-8D24-580A-840A-01BDE927B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727075"/>
            <a:ext cx="8839200" cy="504825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F834FCE0-1ABE-0D53-9099-B85C980EA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선택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5563701-FDAB-3A0F-3BED-1D64C8DC58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2025-08-11</a:t>
            </a:fld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E1C2176-5372-2032-6691-FC81710D47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28</a:t>
            </a:fld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0C8B6AB-5C1E-D677-3CDA-E0B543892CCB}"/>
              </a:ext>
            </a:extLst>
          </p:cNvPr>
          <p:cNvSpPr txBox="1"/>
          <p:nvPr/>
        </p:nvSpPr>
        <p:spPr>
          <a:xfrm>
            <a:off x="2403909" y="1003408"/>
            <a:ext cx="6116854" cy="5815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/>
              <a:t>✅  </a:t>
            </a:r>
            <a:r>
              <a:rPr lang="en-US" altLang="ko-KR" sz="2400" dirty="0" err="1"/>
              <a:t>find_all</a:t>
            </a:r>
            <a:r>
              <a:rPr lang="en-US" altLang="ko-KR" sz="2400" dirty="0"/>
              <a:t>() – </a:t>
            </a:r>
            <a:r>
              <a:rPr lang="ko-KR" altLang="en-US" sz="2400" dirty="0"/>
              <a:t>모든 매칭 요소 선택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D699E20-2EED-20E0-E42F-99B1BCC9F3CC}"/>
              </a:ext>
            </a:extLst>
          </p:cNvPr>
          <p:cNvSpPr txBox="1"/>
          <p:nvPr/>
        </p:nvSpPr>
        <p:spPr>
          <a:xfrm>
            <a:off x="2451161" y="5714716"/>
            <a:ext cx="6116854" cy="459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결과를 리스트 형태로 반환 → </a:t>
            </a:r>
            <a:r>
              <a:rPr lang="ko-KR" altLang="en-US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반복문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처리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FA6F695-DDEC-0ED3-285A-2F5DFE7044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6899" y="4942887"/>
            <a:ext cx="5925377" cy="752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8208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B49D6D-6FBD-7553-5EA8-DDAC561B41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텍스트, 스크린샷, 폰트, 멀티미디어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2CADC75-E2B4-C54D-D2E8-F971B79601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616383"/>
            <a:ext cx="8839200" cy="504825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FAB6AB1F-4AB4-AABE-723E-865D2DC147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CSS </a:t>
            </a:r>
            <a:r>
              <a:rPr lang="ko-KR" altLang="en-US" dirty="0" err="1"/>
              <a:t>선택자</a:t>
            </a:r>
            <a:r>
              <a:rPr lang="ko-KR" altLang="en-US" dirty="0"/>
              <a:t> 사용을 통한 선택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9016786-3131-9ED6-7783-4F8E9D49ED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2025-08-11</a:t>
            </a:fld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153463E-CA0C-6138-D06C-532407D7C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29</a:t>
            </a:fld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A1BF807-0E69-0F8E-15E5-F68980349A55}"/>
              </a:ext>
            </a:extLst>
          </p:cNvPr>
          <p:cNvSpPr txBox="1"/>
          <p:nvPr/>
        </p:nvSpPr>
        <p:spPr>
          <a:xfrm>
            <a:off x="2403909" y="935672"/>
            <a:ext cx="6116854" cy="5815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/>
              <a:t>✅  </a:t>
            </a:r>
            <a:r>
              <a:rPr lang="en-US" altLang="ko-KR" sz="2400" dirty="0"/>
              <a:t>select() – </a:t>
            </a:r>
            <a:r>
              <a:rPr lang="ko-KR" altLang="en-US" sz="2400" dirty="0"/>
              <a:t>모든 매칭 요소 </a:t>
            </a:r>
            <a:r>
              <a:rPr lang="en-US" altLang="ko-KR" sz="2400" dirty="0"/>
              <a:t>(CSS </a:t>
            </a:r>
            <a:r>
              <a:rPr lang="ko-KR" altLang="en-US" sz="2400" dirty="0" err="1"/>
              <a:t>선택자</a:t>
            </a:r>
            <a:r>
              <a:rPr lang="en-US" altLang="ko-KR" sz="2400" dirty="0"/>
              <a:t>)</a:t>
            </a:r>
            <a:endParaRPr lang="ko-KR" altLang="en-US" sz="2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F2AB126-63D9-9C65-DB32-A012A977D709}"/>
              </a:ext>
            </a:extLst>
          </p:cNvPr>
          <p:cNvSpPr txBox="1"/>
          <p:nvPr/>
        </p:nvSpPr>
        <p:spPr>
          <a:xfrm>
            <a:off x="2451161" y="5452246"/>
            <a:ext cx="6116854" cy="8754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결과를 리스트 형태로 반환 → </a:t>
            </a:r>
            <a:r>
              <a:rPr lang="ko-KR" altLang="en-US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반복문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처리</a:t>
            </a:r>
            <a:endParaRPr lang="en-US" altLang="ko-KR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클래스명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, #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아이디명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, </a:t>
            </a:r>
            <a:r>
              <a:rPr lang="ko-KR" altLang="en-US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태그명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조합 가능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F932113-7B2E-E73D-788D-801B8ED84C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6899" y="4803494"/>
            <a:ext cx="5925377" cy="695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2595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9791C9EB-5BE7-C22D-A6A1-302B1EA0BB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88" y="1"/>
            <a:ext cx="10515600" cy="1145406"/>
          </a:xfrm>
        </p:spPr>
        <p:txBody>
          <a:bodyPr/>
          <a:lstStyle/>
          <a:p>
            <a:r>
              <a:rPr lang="ko-KR" altLang="en-US" dirty="0"/>
              <a:t>데이터 </a:t>
            </a:r>
            <a:r>
              <a:rPr lang="ko-KR" altLang="en-US" dirty="0" err="1"/>
              <a:t>크롤링</a:t>
            </a:r>
            <a:endParaRPr lang="ko-KR" altLang="en-US" dirty="0"/>
          </a:p>
        </p:txBody>
      </p:sp>
      <p:sp>
        <p:nvSpPr>
          <p:cNvPr id="6" name="내용 개체 틀 3">
            <a:extLst>
              <a:ext uri="{FF2B5EF4-FFF2-40B4-BE49-F238E27FC236}">
                <a16:creationId xmlns:a16="http://schemas.microsoft.com/office/drawing/2014/main" id="{1A8A7A0A-0402-BC79-5E10-792D70CB6570}"/>
              </a:ext>
            </a:extLst>
          </p:cNvPr>
          <p:cNvSpPr txBox="1">
            <a:spLocks/>
          </p:cNvSpPr>
          <p:nvPr/>
        </p:nvSpPr>
        <p:spPr>
          <a:xfrm>
            <a:off x="238991" y="968698"/>
            <a:ext cx="11701221" cy="4089685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dirty="0"/>
              <a:t>💡 데이터 </a:t>
            </a:r>
            <a:r>
              <a:rPr lang="ko-KR" altLang="en-US" dirty="0" err="1"/>
              <a:t>크롤링</a:t>
            </a:r>
            <a:r>
              <a:rPr lang="ko-KR" altLang="en-US" dirty="0"/>
              <a:t> </a:t>
            </a:r>
            <a:r>
              <a:rPr lang="en-US" altLang="ko-KR" dirty="0"/>
              <a:t>/ </a:t>
            </a:r>
            <a:r>
              <a:rPr lang="ko-KR" altLang="en-US" dirty="0"/>
              <a:t>웹 </a:t>
            </a:r>
            <a:r>
              <a:rPr lang="ko-KR" altLang="en-US" dirty="0" err="1"/>
              <a:t>크롤링</a:t>
            </a:r>
            <a:r>
              <a:rPr lang="en-US" altLang="ko-KR" dirty="0"/>
              <a:t>(Web Crawling)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dirty="0"/>
              <a:t>✔️ 웹 사이트의 페이지를 자동으로 탐색하며 </a:t>
            </a:r>
            <a:r>
              <a:rPr lang="en-US" altLang="ko-KR" dirty="0"/>
              <a:t>HTML </a:t>
            </a:r>
            <a:r>
              <a:rPr lang="ko-KR" altLang="en-US" dirty="0"/>
              <a:t>문서를 수집하는 과정</a:t>
            </a:r>
            <a:r>
              <a:rPr lang="en-US" altLang="ko-KR" dirty="0"/>
              <a:t>.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dirty="0"/>
              <a:t>✔️ 주로 사용되는 라이브러리로 </a:t>
            </a:r>
            <a:r>
              <a:rPr lang="en-US" altLang="ko-KR" dirty="0"/>
              <a:t>Beautiful Soup</a:t>
            </a:r>
            <a:r>
              <a:rPr lang="ko-KR" altLang="en-US" dirty="0"/>
              <a:t>이 있고</a:t>
            </a:r>
            <a:r>
              <a:rPr lang="en-US" altLang="ko-KR" dirty="0"/>
              <a:t>, Selenium</a:t>
            </a:r>
            <a:r>
              <a:rPr lang="ko-KR" altLang="en-US" dirty="0"/>
              <a:t>이 인기를 끌고 있음</a:t>
            </a:r>
            <a:r>
              <a:rPr lang="en-US" altLang="ko-KR" dirty="0"/>
              <a:t>.</a:t>
            </a:r>
          </a:p>
          <a:p>
            <a:pPr marL="4572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dirty="0"/>
              <a:t>✅ 활용 분야</a:t>
            </a:r>
            <a:endParaRPr lang="en-US" altLang="ko-KR" dirty="0"/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dirty="0"/>
              <a:t>✔️ 데이터 수집</a:t>
            </a:r>
            <a:r>
              <a:rPr lang="en-US" altLang="ko-KR" dirty="0"/>
              <a:t>, </a:t>
            </a:r>
            <a:r>
              <a:rPr lang="ko-KR" altLang="en-US" b="1" dirty="0"/>
              <a:t>가격 비교</a:t>
            </a:r>
            <a:r>
              <a:rPr lang="en-US" altLang="ko-KR" b="1" dirty="0"/>
              <a:t>, </a:t>
            </a:r>
            <a:r>
              <a:rPr lang="ko-KR" altLang="en-US" b="1" dirty="0"/>
              <a:t>뉴스</a:t>
            </a:r>
            <a:r>
              <a:rPr lang="en-US" altLang="ko-KR" b="1" dirty="0"/>
              <a:t>/</a:t>
            </a:r>
            <a:r>
              <a:rPr lang="ko-KR" altLang="en-US" b="1" dirty="0"/>
              <a:t>블로그 분석</a:t>
            </a:r>
            <a:r>
              <a:rPr lang="en-US" altLang="ko-KR" b="1" dirty="0"/>
              <a:t>, </a:t>
            </a:r>
            <a:r>
              <a:rPr lang="ko-KR" altLang="en-US" b="1" dirty="0"/>
              <a:t>연구 데이터 확보</a:t>
            </a:r>
            <a:r>
              <a:rPr lang="en-US" altLang="ko-KR" b="1" dirty="0"/>
              <a:t>, </a:t>
            </a:r>
            <a:r>
              <a:rPr lang="ko-KR" altLang="en-US" b="1" dirty="0"/>
              <a:t>비즈니스 </a:t>
            </a:r>
            <a:r>
              <a:rPr lang="ko-KR" altLang="en-US" b="1" dirty="0" err="1"/>
              <a:t>인텔리전스</a:t>
            </a:r>
            <a:r>
              <a:rPr lang="ko-KR" altLang="en-US" b="1" dirty="0"/>
              <a:t> 등</a:t>
            </a:r>
            <a:endParaRPr lang="ko-KR" altLang="en-US" dirty="0"/>
          </a:p>
          <a:p>
            <a:pPr>
              <a:lnSpc>
                <a:spcPct val="150000"/>
              </a:lnSpc>
            </a:pPr>
            <a:endParaRPr lang="ko-KR" altLang="en-US" dirty="0"/>
          </a:p>
          <a:p>
            <a:pPr>
              <a:lnSpc>
                <a:spcPct val="150000"/>
              </a:lnSpc>
            </a:pPr>
            <a:endParaRPr lang="ko-KR" altLang="en-US" dirty="0"/>
          </a:p>
          <a:p>
            <a:pPr>
              <a:lnSpc>
                <a:spcPct val="150000"/>
              </a:lnSpc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8193167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B49D6D-6FBD-7553-5EA8-DDAC561B41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LMH\Desktop\select-on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098" y="1319536"/>
            <a:ext cx="8929803" cy="4368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FAB6AB1F-4AB4-AABE-723E-865D2DC147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CSS </a:t>
            </a:r>
            <a:r>
              <a:rPr lang="ko-KR" altLang="en-US" dirty="0" err="1"/>
              <a:t>선택자</a:t>
            </a:r>
            <a:r>
              <a:rPr lang="ko-KR" altLang="en-US" dirty="0"/>
              <a:t> 사용을 통한 선택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9016786-3131-9ED6-7783-4F8E9D49ED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2025-08-11</a:t>
            </a:fld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153463E-CA0C-6138-D06C-532407D7C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30</a:t>
            </a:fld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A1BF807-0E69-0F8E-15E5-F68980349A55}"/>
              </a:ext>
            </a:extLst>
          </p:cNvPr>
          <p:cNvSpPr txBox="1"/>
          <p:nvPr/>
        </p:nvSpPr>
        <p:spPr>
          <a:xfrm>
            <a:off x="2403909" y="1669176"/>
            <a:ext cx="6116854" cy="5815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/>
              <a:t>✅  </a:t>
            </a:r>
            <a:r>
              <a:rPr lang="en-US" altLang="ko-KR" sz="2400" dirty="0" err="1"/>
              <a:t>select_one</a:t>
            </a:r>
            <a:r>
              <a:rPr lang="en-US" altLang="ko-KR" sz="2400" dirty="0"/>
              <a:t>() – </a:t>
            </a:r>
            <a:r>
              <a:rPr lang="ko-KR" altLang="en-US" sz="2400" dirty="0"/>
              <a:t>첫 번째 </a:t>
            </a:r>
            <a:r>
              <a:rPr lang="ko-KR" altLang="en-US" sz="2400" dirty="0" err="1"/>
              <a:t>매칭</a:t>
            </a:r>
            <a:r>
              <a:rPr lang="ko-KR" altLang="en-US" sz="2400" dirty="0"/>
              <a:t> 요소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4505" y="4834943"/>
            <a:ext cx="5935662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833183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7C8434-4E57-A23C-07EE-85AC0B63C0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B20EF58-A64B-BBE9-BBF5-0B0804F8F79C}"/>
              </a:ext>
            </a:extLst>
          </p:cNvPr>
          <p:cNvSpPr txBox="1"/>
          <p:nvPr/>
        </p:nvSpPr>
        <p:spPr>
          <a:xfrm>
            <a:off x="3973488" y="2600493"/>
            <a:ext cx="424507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Requests</a:t>
            </a:r>
          </a:p>
        </p:txBody>
      </p:sp>
    </p:spTree>
    <p:extLst>
      <p:ext uri="{BB962C8B-B14F-4D97-AF65-F5344CB8AC3E}">
        <p14:creationId xmlns:p14="http://schemas.microsoft.com/office/powerpoint/2010/main" val="35197111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9041E7-1D3E-ADCA-FC61-F57FA77E3F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0E2FB6CC-DA86-5741-CFE7-B7979BA9EB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88" y="1"/>
            <a:ext cx="10515600" cy="1145406"/>
          </a:xfrm>
        </p:spPr>
        <p:txBody>
          <a:bodyPr/>
          <a:lstStyle/>
          <a:p>
            <a:r>
              <a:rPr lang="en-US" altLang="ko-KR" dirty="0"/>
              <a:t>Requests</a:t>
            </a:r>
            <a:endParaRPr lang="ko-KR" altLang="en-US" dirty="0"/>
          </a:p>
        </p:txBody>
      </p:sp>
      <p:sp>
        <p:nvSpPr>
          <p:cNvPr id="6" name="내용 개체 틀 3">
            <a:extLst>
              <a:ext uri="{FF2B5EF4-FFF2-40B4-BE49-F238E27FC236}">
                <a16:creationId xmlns:a16="http://schemas.microsoft.com/office/drawing/2014/main" id="{BB48F9FB-C6C9-F43F-EB68-4CC8A93EE9BB}"/>
              </a:ext>
            </a:extLst>
          </p:cNvPr>
          <p:cNvSpPr txBox="1">
            <a:spLocks/>
          </p:cNvSpPr>
          <p:nvPr/>
        </p:nvSpPr>
        <p:spPr>
          <a:xfrm>
            <a:off x="347993" y="937809"/>
            <a:ext cx="10986728" cy="636769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sz="2400" dirty="0"/>
              <a:t>💡 </a:t>
            </a:r>
            <a:r>
              <a:rPr lang="en-US" altLang="ko-KR" sz="2400" dirty="0"/>
              <a:t>HTTP </a:t>
            </a:r>
            <a:r>
              <a:rPr lang="ko-KR" altLang="en-US" sz="2400" dirty="0"/>
              <a:t>프로토콜을 이용하여 웹 사이트로부터 데이터를 송수신할 수 있는 라이브러리</a:t>
            </a:r>
            <a:endParaRPr lang="en-US" altLang="ko-KR" sz="2400" dirty="0"/>
          </a:p>
        </p:txBody>
      </p:sp>
      <p:pic>
        <p:nvPicPr>
          <p:cNvPr id="2050" name="Picture 2" descr="C:\Users\LMH\Desktop\requests 기본 요청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91" t="20291" r="9892" b="20197"/>
          <a:stretch/>
        </p:blipFill>
        <p:spPr bwMode="auto">
          <a:xfrm>
            <a:off x="2513074" y="2349499"/>
            <a:ext cx="7173470" cy="2811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F2AB126-63D9-9C65-DB32-A012A977D709}"/>
              </a:ext>
            </a:extLst>
          </p:cNvPr>
          <p:cNvSpPr txBox="1"/>
          <p:nvPr/>
        </p:nvSpPr>
        <p:spPr>
          <a:xfrm>
            <a:off x="2451160" y="5249046"/>
            <a:ext cx="6116854" cy="8754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</a:t>
            </a:r>
            <a:r>
              <a:rPr lang="en-US" altLang="ko-KR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requests.get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(</a:t>
            </a:r>
            <a:r>
              <a:rPr lang="en-US" altLang="ko-KR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url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) : GET 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방식으로 페이지 요청</a:t>
            </a:r>
            <a:endParaRPr lang="en-US" altLang="ko-KR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response 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객체에는 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HTTP 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상태 코드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, 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응답 본문 등이 포함됨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1BF807-0E69-0F8E-15E5-F68980349A55}"/>
              </a:ext>
            </a:extLst>
          </p:cNvPr>
          <p:cNvSpPr txBox="1"/>
          <p:nvPr/>
        </p:nvSpPr>
        <p:spPr>
          <a:xfrm>
            <a:off x="2403908" y="1705929"/>
            <a:ext cx="6116854" cy="5815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/>
              <a:t>✅ 기본 요청 방법</a:t>
            </a:r>
          </a:p>
        </p:txBody>
      </p:sp>
    </p:spTree>
    <p:extLst>
      <p:ext uri="{BB962C8B-B14F-4D97-AF65-F5344CB8AC3E}">
        <p14:creationId xmlns:p14="http://schemas.microsoft.com/office/powerpoint/2010/main" val="17390833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9041E7-1D3E-ADCA-FC61-F57FA77E3F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0E2FB6CC-DA86-5741-CFE7-B7979BA9EB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88" y="1"/>
            <a:ext cx="10515600" cy="1145406"/>
          </a:xfrm>
        </p:spPr>
        <p:txBody>
          <a:bodyPr/>
          <a:lstStyle/>
          <a:p>
            <a:r>
              <a:rPr lang="en-US" altLang="ko-KR" dirty="0"/>
              <a:t>Requests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2AB126-63D9-9C65-DB32-A012A977D709}"/>
              </a:ext>
            </a:extLst>
          </p:cNvPr>
          <p:cNvSpPr txBox="1"/>
          <p:nvPr/>
        </p:nvSpPr>
        <p:spPr>
          <a:xfrm>
            <a:off x="2451160" y="4477990"/>
            <a:ext cx="6883340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</a:t>
            </a:r>
            <a:r>
              <a:rPr lang="en-US" altLang="ko-KR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response.status_code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: 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상태 코드 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(200: 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성공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, 404: 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페이지 없음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</a:t>
            </a:r>
            <a:r>
              <a:rPr lang="en-US" altLang="ko-KR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response.text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: 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응답 내용을 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'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문자열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'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로 반환</a:t>
            </a:r>
            <a:endParaRPr lang="en-US" altLang="ko-KR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</a:t>
            </a:r>
            <a:r>
              <a:rPr lang="en-US" altLang="ko-KR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response.content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: 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응답 내용을 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'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바이너리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'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로 반환 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(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이미지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, PDF 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등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)</a:t>
            </a:r>
            <a:endParaRPr lang="ko-KR" altLang="en-US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1BF807-0E69-0F8E-15E5-F68980349A55}"/>
              </a:ext>
            </a:extLst>
          </p:cNvPr>
          <p:cNvSpPr txBox="1"/>
          <p:nvPr/>
        </p:nvSpPr>
        <p:spPr>
          <a:xfrm>
            <a:off x="2403908" y="1376833"/>
            <a:ext cx="6116854" cy="5815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/>
              <a:t>✅ 주요 속성</a:t>
            </a:r>
          </a:p>
        </p:txBody>
      </p:sp>
      <p:pic>
        <p:nvPicPr>
          <p:cNvPr id="3074" name="Picture 2" descr="C:\Users\LMH\Desktop\주요 속성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10" t="21689" r="9858" b="21571"/>
          <a:stretch/>
        </p:blipFill>
        <p:spPr bwMode="auto">
          <a:xfrm>
            <a:off x="2504693" y="2007105"/>
            <a:ext cx="7169659" cy="2474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44239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9041E7-1D3E-ADCA-FC61-F57FA77E3F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0E2FB6CC-DA86-5741-CFE7-B7979BA9EB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88" y="1"/>
            <a:ext cx="10515600" cy="1145406"/>
          </a:xfrm>
        </p:spPr>
        <p:txBody>
          <a:bodyPr/>
          <a:lstStyle/>
          <a:p>
            <a:r>
              <a:rPr lang="en-US" altLang="ko-KR" dirty="0"/>
              <a:t>Requests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2AB126-63D9-9C65-DB32-A012A977D709}"/>
              </a:ext>
            </a:extLst>
          </p:cNvPr>
          <p:cNvSpPr txBox="1"/>
          <p:nvPr/>
        </p:nvSpPr>
        <p:spPr>
          <a:xfrm>
            <a:off x="2438782" y="5213014"/>
            <a:ext cx="6883340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</a:t>
            </a:r>
            <a:r>
              <a:rPr lang="en-US" altLang="ko-KR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response.text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전달 → 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HTML 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문자열 </a:t>
            </a:r>
            <a:r>
              <a:rPr lang="ko-KR" altLang="en-US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파싱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가능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1BF807-0E69-0F8E-15E5-F68980349A55}"/>
              </a:ext>
            </a:extLst>
          </p:cNvPr>
          <p:cNvSpPr txBox="1"/>
          <p:nvPr/>
        </p:nvSpPr>
        <p:spPr>
          <a:xfrm>
            <a:off x="2391530" y="1428944"/>
            <a:ext cx="6116854" cy="5815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/>
              <a:t>✅ </a:t>
            </a:r>
            <a:r>
              <a:rPr lang="en-US" altLang="ko-KR" sz="2400" dirty="0" err="1"/>
              <a:t>BeautifulSoup</a:t>
            </a:r>
            <a:r>
              <a:rPr lang="ko-KR" altLang="en-US" sz="2400" dirty="0"/>
              <a:t>에 </a:t>
            </a:r>
            <a:r>
              <a:rPr lang="en-US" altLang="ko-KR" sz="2400" dirty="0"/>
              <a:t>HTML </a:t>
            </a:r>
            <a:r>
              <a:rPr lang="ko-KR" altLang="en-US" sz="2400" dirty="0"/>
              <a:t>전달 후 </a:t>
            </a:r>
            <a:r>
              <a:rPr lang="ko-KR" altLang="en-US" sz="2400" dirty="0" err="1"/>
              <a:t>파싱</a:t>
            </a:r>
            <a:endParaRPr lang="ko-KR" altLang="en-US" sz="2400" dirty="0"/>
          </a:p>
        </p:txBody>
      </p:sp>
      <p:pic>
        <p:nvPicPr>
          <p:cNvPr id="4098" name="Picture 2" descr="C:\Users\LMH\Desktop\requests에서 bs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55" t="18402" r="9914" b="18352"/>
          <a:stretch/>
        </p:blipFill>
        <p:spPr bwMode="auto">
          <a:xfrm>
            <a:off x="2498412" y="2010450"/>
            <a:ext cx="7166610" cy="3218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79689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9041E7-1D3E-ADCA-FC61-F57FA77E3F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0E2FB6CC-DA86-5741-CFE7-B7979BA9EB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88" y="1"/>
            <a:ext cx="10515600" cy="1145406"/>
          </a:xfrm>
        </p:spPr>
        <p:txBody>
          <a:bodyPr/>
          <a:lstStyle/>
          <a:p>
            <a:r>
              <a:rPr lang="en-US" altLang="ko-KR" dirty="0"/>
              <a:t>Requests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2AB126-63D9-9C65-DB32-A012A977D709}"/>
              </a:ext>
            </a:extLst>
          </p:cNvPr>
          <p:cNvSpPr txBox="1"/>
          <p:nvPr/>
        </p:nvSpPr>
        <p:spPr>
          <a:xfrm>
            <a:off x="5940359" y="2749503"/>
            <a:ext cx="5928795" cy="19426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</a:t>
            </a:r>
            <a:r>
              <a:rPr lang="en-US" altLang="ko-KR" b="1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headers </a:t>
            </a:r>
            <a:r>
              <a:rPr lang="ko-KR" altLang="en-US" b="1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사용 이유</a:t>
            </a:r>
            <a:endParaRPr lang="en-US" altLang="ko-KR" b="1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일부 사이트는 </a:t>
            </a:r>
            <a:r>
              <a:rPr lang="en-US" altLang="ko-KR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User-Agent</a:t>
            </a:r>
            <a:r>
              <a:rPr lang="ko-KR" altLang="en-US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가 없는 요청을 </a:t>
            </a:r>
            <a:r>
              <a:rPr lang="ko-KR" altLang="en-US" sz="16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봇</a:t>
            </a:r>
            <a:r>
              <a:rPr lang="en-US" altLang="ko-KR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(</a:t>
            </a:r>
            <a:r>
              <a:rPr lang="ko-KR" altLang="en-US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자동화 프로그램</a:t>
            </a:r>
            <a:r>
              <a:rPr lang="en-US" altLang="ko-KR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)</a:t>
            </a:r>
            <a:r>
              <a:rPr lang="ko-KR" altLang="en-US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으로 인식하고 차단</a:t>
            </a:r>
            <a:endParaRPr lang="en-US" altLang="ko-KR" sz="16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멜론은 로그인</a:t>
            </a:r>
            <a:r>
              <a:rPr lang="en-US" altLang="ko-KR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/</a:t>
            </a:r>
            <a:r>
              <a:rPr lang="ko-KR" altLang="en-US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쿠키 제한이 있으므로 </a:t>
            </a:r>
            <a:r>
              <a:rPr lang="en-US" altLang="ko-KR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User-Agent </a:t>
            </a:r>
            <a:r>
              <a:rPr lang="ko-KR" altLang="en-US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반드시 지정</a:t>
            </a:r>
            <a:endParaRPr lang="en-US" altLang="ko-KR" sz="16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Mozilla/5.0 : </a:t>
            </a:r>
            <a:r>
              <a:rPr lang="ko-KR" altLang="en-US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“나는 현대적인 브라우저입니다”라는 호환성 표기</a:t>
            </a:r>
            <a:endParaRPr lang="en-US" altLang="ko-KR" sz="16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1BF807-0E69-0F8E-15E5-F68980349A55}"/>
              </a:ext>
            </a:extLst>
          </p:cNvPr>
          <p:cNvSpPr txBox="1"/>
          <p:nvPr/>
        </p:nvSpPr>
        <p:spPr>
          <a:xfrm>
            <a:off x="291424" y="1169792"/>
            <a:ext cx="845064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/>
              <a:t>✅ 웹 </a:t>
            </a:r>
            <a:r>
              <a:rPr lang="ko-KR" altLang="en-US" sz="2400" dirty="0" err="1"/>
              <a:t>크롤링</a:t>
            </a:r>
            <a:r>
              <a:rPr lang="ko-KR" altLang="en-US" sz="2400" dirty="0"/>
              <a:t> 예제 </a:t>
            </a:r>
            <a:r>
              <a:rPr lang="en-US" altLang="ko-KR" sz="2400" dirty="0"/>
              <a:t>: </a:t>
            </a:r>
            <a:r>
              <a:rPr lang="ko-KR" altLang="en-US" sz="2400" dirty="0"/>
              <a:t>멜론 차트 페이지에서 상위 </a:t>
            </a:r>
            <a:r>
              <a:rPr lang="en-US" altLang="ko-KR" sz="2400" dirty="0"/>
              <a:t>10</a:t>
            </a:r>
            <a:r>
              <a:rPr lang="ko-KR" altLang="en-US" sz="2400" dirty="0"/>
              <a:t>곡 제목 가져오기</a:t>
            </a:r>
            <a:r>
              <a:rPr lang="en-US" altLang="ko-KR" sz="2400" dirty="0"/>
              <a:t> </a:t>
            </a:r>
            <a:endParaRPr lang="ko-KR" altLang="en-US" sz="2400" dirty="0"/>
          </a:p>
        </p:txBody>
      </p:sp>
      <p:pic>
        <p:nvPicPr>
          <p:cNvPr id="5122" name="Picture 2" descr="C:\Users\LMH\Desktop\예제코드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6" t="11535" r="7492" b="11583"/>
          <a:stretch/>
        </p:blipFill>
        <p:spPr bwMode="auto">
          <a:xfrm>
            <a:off x="452551" y="2014680"/>
            <a:ext cx="5487808" cy="3412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85033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CDFA87F-C0B9-5A58-F5B1-F8759B6AC92E}"/>
              </a:ext>
            </a:extLst>
          </p:cNvPr>
          <p:cNvSpPr txBox="1">
            <a:spLocks/>
          </p:cNvSpPr>
          <p:nvPr/>
        </p:nvSpPr>
        <p:spPr>
          <a:xfrm>
            <a:off x="345830" y="927013"/>
            <a:ext cx="10515600" cy="147454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sz="2400" dirty="0">
                <a:latin typeface="Pretendard Light" pitchFamily="2" charset="-127"/>
                <a:ea typeface="Pretendard Light" pitchFamily="2" charset="-127"/>
                <a:cs typeface="Pretendard Light" pitchFamily="2" charset="-127"/>
              </a:rPr>
              <a:t>💡 사용자에게 검색어를 입력 받아 검색된 뉴스의 제목과 링크 가져와 보세요</a:t>
            </a:r>
            <a:r>
              <a:rPr lang="en-US" altLang="ko-KR" sz="2400" dirty="0">
                <a:latin typeface="Pretendard Light" pitchFamily="2" charset="-127"/>
                <a:ea typeface="Pretendard Light" pitchFamily="2" charset="-127"/>
                <a:cs typeface="Pretendard Light" pitchFamily="2" charset="-127"/>
              </a:rPr>
              <a:t>.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6199" y="1994227"/>
            <a:ext cx="6359601" cy="3761663"/>
          </a:xfrm>
          <a:prstGeom prst="rect">
            <a:avLst/>
          </a:prstGeom>
        </p:spPr>
      </p:pic>
      <p:sp>
        <p:nvSpPr>
          <p:cNvPr id="5" name="제목 1"/>
          <p:cNvSpPr txBox="1">
            <a:spLocks/>
          </p:cNvSpPr>
          <p:nvPr/>
        </p:nvSpPr>
        <p:spPr>
          <a:xfrm>
            <a:off x="251788" y="1"/>
            <a:ext cx="10515600" cy="114540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defRPr>
            </a:lvl1pPr>
          </a:lstStyle>
          <a:p>
            <a:r>
              <a:rPr lang="ko-KR" altLang="en-US" dirty="0">
                <a:solidFill>
                  <a:srgbClr val="ED7D31"/>
                </a:solidFill>
              </a:rPr>
              <a:t>실습</a:t>
            </a:r>
            <a:r>
              <a:rPr lang="en-US" altLang="ko-KR" dirty="0">
                <a:solidFill>
                  <a:srgbClr val="ED7D31"/>
                </a:solidFill>
              </a:rPr>
              <a:t>2. </a:t>
            </a:r>
            <a:r>
              <a:rPr lang="ko-KR" altLang="en-US" dirty="0">
                <a:solidFill>
                  <a:srgbClr val="ED7D31"/>
                </a:solidFill>
              </a:rPr>
              <a:t>웹 </a:t>
            </a:r>
            <a:r>
              <a:rPr lang="ko-KR" altLang="en-US" dirty="0" err="1">
                <a:solidFill>
                  <a:srgbClr val="ED7D31"/>
                </a:solidFill>
              </a:rPr>
              <a:t>크롤링</a:t>
            </a:r>
            <a:r>
              <a:rPr lang="ko-KR" altLang="en-US" dirty="0">
                <a:solidFill>
                  <a:srgbClr val="ED7D31"/>
                </a:solidFill>
              </a:rPr>
              <a:t> 실습</a:t>
            </a:r>
          </a:p>
        </p:txBody>
      </p:sp>
    </p:spTree>
    <p:extLst>
      <p:ext uri="{BB962C8B-B14F-4D97-AF65-F5344CB8AC3E}">
        <p14:creationId xmlns:p14="http://schemas.microsoft.com/office/powerpoint/2010/main" val="12427379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B20EF58-A64B-BBE9-BBF5-0B0804F8F79C}"/>
              </a:ext>
            </a:extLst>
          </p:cNvPr>
          <p:cNvSpPr txBox="1"/>
          <p:nvPr/>
        </p:nvSpPr>
        <p:spPr>
          <a:xfrm>
            <a:off x="3973488" y="2600493"/>
            <a:ext cx="424507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dirty="0" err="1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openpyxl</a:t>
            </a:r>
            <a:endParaRPr lang="en-US" altLang="ko-KR" sz="6000" dirty="0">
              <a:solidFill>
                <a:schemeClr val="accent2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12431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ECABF6D-2958-2396-3E84-34587C3CEE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5831" y="1010943"/>
            <a:ext cx="11501176" cy="4555297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ko-KR" altLang="en-US" dirty="0">
                <a:latin typeface="+mn-ea"/>
                <a:ea typeface="+mn-ea"/>
              </a:rPr>
              <a:t>💡  </a:t>
            </a:r>
            <a:r>
              <a:rPr lang="ko-KR" altLang="en-US" dirty="0" err="1">
                <a:latin typeface="+mn-ea"/>
                <a:ea typeface="+mn-ea"/>
                <a:cs typeface="Pretendard Light" pitchFamily="2" charset="-127"/>
              </a:rPr>
              <a:t>파이썬에서</a:t>
            </a:r>
            <a:r>
              <a:rPr lang="ko-KR" altLang="en-US" dirty="0">
                <a:latin typeface="+mn-ea"/>
                <a:ea typeface="+mn-ea"/>
                <a:cs typeface="Pretendard Light" pitchFamily="2" charset="-127"/>
              </a:rPr>
              <a:t> 엑셀 파일을 쉽게 다루기 위한 오픈 소스 라이브러리</a:t>
            </a:r>
            <a:endParaRPr lang="en-US" altLang="ko-KR" dirty="0">
              <a:latin typeface="+mn-ea"/>
              <a:ea typeface="+mn-ea"/>
              <a:cs typeface="Pretendard Light" pitchFamily="2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2000" dirty="0">
                <a:latin typeface="+mn-lt"/>
                <a:ea typeface="Pretendard Light" pitchFamily="2" charset="-127"/>
                <a:cs typeface="Pretendard Light" pitchFamily="2" charset="-127"/>
              </a:rPr>
              <a:t>엑셀 파일 형식을 읽고 쓰는 기능을 제공하며</a:t>
            </a:r>
            <a:r>
              <a:rPr lang="en-US" altLang="ko-KR" sz="2000" dirty="0">
                <a:latin typeface="+mn-lt"/>
                <a:ea typeface="Pretendard Light" pitchFamily="2" charset="-127"/>
                <a:cs typeface="Pretendard Light" pitchFamily="2" charset="-127"/>
              </a:rPr>
              <a:t>, </a:t>
            </a:r>
            <a:r>
              <a:rPr lang="ko-KR" altLang="en-US" sz="2000" dirty="0" err="1">
                <a:latin typeface="+mn-lt"/>
                <a:ea typeface="Pretendard Light" pitchFamily="2" charset="-127"/>
                <a:cs typeface="Pretendard Light" pitchFamily="2" charset="-127"/>
              </a:rPr>
              <a:t>파이썬</a:t>
            </a:r>
            <a:r>
              <a:rPr lang="ko-KR" altLang="en-US" sz="2000" dirty="0">
                <a:latin typeface="+mn-lt"/>
                <a:ea typeface="Pretendard Light" pitchFamily="2" charset="-127"/>
                <a:cs typeface="Pretendard Light" pitchFamily="2" charset="-127"/>
              </a:rPr>
              <a:t> 코드를 사용하여 엑셀 파일의 데이터를 조작할 수 있음</a:t>
            </a:r>
            <a:endParaRPr lang="en-US" altLang="ko-KR" sz="2000" dirty="0">
              <a:latin typeface="+mn-lt"/>
              <a:ea typeface="Pretendard Light" pitchFamily="2" charset="-127"/>
              <a:cs typeface="Pretendard Light" pitchFamily="2" charset="-127"/>
            </a:endParaRPr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openpyxl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193240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4"/>
          <p:cNvSpPr>
            <a:spLocks noGrp="1"/>
          </p:cNvSpPr>
          <p:nvPr>
            <p:ph type="title"/>
          </p:nvPr>
        </p:nvSpPr>
        <p:spPr>
          <a:xfrm>
            <a:off x="251788" y="1"/>
            <a:ext cx="10515600" cy="1145406"/>
          </a:xfrm>
        </p:spPr>
        <p:txBody>
          <a:bodyPr/>
          <a:lstStyle/>
          <a:p>
            <a:r>
              <a:rPr lang="en-US" altLang="ko-KR" dirty="0" err="1"/>
              <a:t>openpyxl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A1BF807-0E69-0F8E-15E5-F68980349A55}"/>
              </a:ext>
            </a:extLst>
          </p:cNvPr>
          <p:cNvSpPr txBox="1"/>
          <p:nvPr/>
        </p:nvSpPr>
        <p:spPr>
          <a:xfrm>
            <a:off x="562730" y="1097850"/>
            <a:ext cx="6116854" cy="5824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/>
              <a:t>✅ 엑셀파일 생성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F2AB126-63D9-9C65-DB32-A012A977D709}"/>
              </a:ext>
            </a:extLst>
          </p:cNvPr>
          <p:cNvSpPr txBox="1"/>
          <p:nvPr/>
        </p:nvSpPr>
        <p:spPr>
          <a:xfrm>
            <a:off x="6679583" y="1986302"/>
            <a:ext cx="4863905" cy="3512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</a:t>
            </a:r>
            <a:r>
              <a:rPr lang="en-US" altLang="ko-KR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openpyxl.Workbook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()</a:t>
            </a:r>
          </a:p>
          <a:p>
            <a:pPr marL="742950" lvl="1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600" dirty="0">
                <a:latin typeface="Pretendard Light" pitchFamily="2" charset="-127"/>
                <a:ea typeface="Pretendard Light" pitchFamily="2" charset="-127"/>
                <a:cs typeface="Pretendard Light" pitchFamily="2" charset="-127"/>
              </a:rPr>
              <a:t>새 </a:t>
            </a:r>
            <a:r>
              <a:rPr lang="en-US" altLang="ko-KR" sz="1600" b="1" dirty="0">
                <a:latin typeface="Pretendard Light" pitchFamily="2" charset="-127"/>
                <a:ea typeface="Pretendard Light" pitchFamily="2" charset="-127"/>
                <a:cs typeface="Pretendard Light" pitchFamily="2" charset="-127"/>
              </a:rPr>
              <a:t>Workbook</a:t>
            </a:r>
            <a:r>
              <a:rPr lang="ko-KR" altLang="en-US" sz="1600" dirty="0">
                <a:latin typeface="Pretendard Light" pitchFamily="2" charset="-127"/>
                <a:ea typeface="Pretendard Light" pitchFamily="2" charset="-127"/>
                <a:cs typeface="Pretendard Light" pitchFamily="2" charset="-127"/>
              </a:rPr>
              <a:t> 객체 생성 </a:t>
            </a:r>
            <a:r>
              <a:rPr lang="en-US" altLang="ko-KR" sz="1600" dirty="0">
                <a:latin typeface="Pretendard Light" pitchFamily="2" charset="-127"/>
                <a:ea typeface="Pretendard Light" pitchFamily="2" charset="-127"/>
                <a:cs typeface="Pretendard Light" pitchFamily="2" charset="-127"/>
              </a:rPr>
              <a:t>(</a:t>
            </a:r>
            <a:r>
              <a:rPr lang="ko-KR" altLang="en-US" sz="1600" dirty="0">
                <a:latin typeface="Pretendard Light" pitchFamily="2" charset="-127"/>
                <a:ea typeface="Pretendard Light" pitchFamily="2" charset="-127"/>
                <a:cs typeface="Pretendard Light" pitchFamily="2" charset="-127"/>
              </a:rPr>
              <a:t>엑셀 파일 하나를 의미</a:t>
            </a:r>
            <a:r>
              <a:rPr lang="en-US" altLang="ko-KR" sz="1600" dirty="0">
                <a:latin typeface="Pretendard Light" pitchFamily="2" charset="-127"/>
                <a:ea typeface="Pretendard Light" pitchFamily="2" charset="-127"/>
                <a:cs typeface="Pretendard Light" pitchFamily="2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endParaRPr lang="en-US" altLang="ko-KR" sz="1600" dirty="0">
              <a:latin typeface="Pretendard Light" pitchFamily="2" charset="-127"/>
              <a:ea typeface="Pretendard Light" pitchFamily="2" charset="-127"/>
              <a:cs typeface="Pretendard Light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</a:t>
            </a:r>
            <a:r>
              <a:rPr lang="en-US" altLang="ko-KR" dirty="0" err="1">
                <a:latin typeface="Pretendard Light" pitchFamily="2" charset="-127"/>
                <a:ea typeface="Pretendard Light" pitchFamily="2" charset="-127"/>
                <a:cs typeface="Pretendard Light" pitchFamily="2" charset="-127"/>
              </a:rPr>
              <a:t>wb.create_sheet</a:t>
            </a:r>
            <a:r>
              <a:rPr lang="en-US" altLang="ko-KR" dirty="0">
                <a:latin typeface="Pretendard Light" pitchFamily="2" charset="-127"/>
                <a:ea typeface="Pretendard Light" pitchFamily="2" charset="-127"/>
                <a:cs typeface="Pretendard Light" pitchFamily="2" charset="-127"/>
              </a:rPr>
              <a:t>(‘</a:t>
            </a:r>
            <a:r>
              <a:rPr lang="ko-KR" altLang="en-US" dirty="0">
                <a:latin typeface="Pretendard Light" pitchFamily="2" charset="-127"/>
                <a:ea typeface="Pretendard Light" pitchFamily="2" charset="-127"/>
                <a:cs typeface="Pretendard Light" pitchFamily="2" charset="-127"/>
              </a:rPr>
              <a:t>시트이름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’)</a:t>
            </a:r>
          </a:p>
          <a:p>
            <a:pPr marL="742950" lvl="1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600" dirty="0">
                <a:latin typeface="Pretendard Light" pitchFamily="2" charset="-127"/>
                <a:ea typeface="Pretendard Light" pitchFamily="2" charset="-127"/>
                <a:cs typeface="Pretendard Light" pitchFamily="2" charset="-127"/>
              </a:rPr>
              <a:t>새 시트 생성</a:t>
            </a:r>
            <a:endParaRPr lang="en-US" altLang="ko-KR" sz="1600" dirty="0">
              <a:latin typeface="Pretendard Light" pitchFamily="2" charset="-127"/>
              <a:ea typeface="Pretendard Light" pitchFamily="2" charset="-127"/>
              <a:cs typeface="Pretendard Light" pitchFamily="2" charset="-127"/>
            </a:endParaRPr>
          </a:p>
          <a:p>
            <a:pPr marL="742950" lvl="1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600" dirty="0">
                <a:latin typeface="Pretendard Light" pitchFamily="2" charset="-127"/>
                <a:ea typeface="Pretendard Light" pitchFamily="2" charset="-127"/>
                <a:cs typeface="Pretendard Light" pitchFamily="2" charset="-127"/>
              </a:rPr>
              <a:t>기본으로 하나 있는 시트 외에 추가됨</a:t>
            </a:r>
            <a:endParaRPr lang="en-US" altLang="ko-KR" sz="1600" dirty="0">
              <a:latin typeface="Pretendard Light" pitchFamily="2" charset="-127"/>
              <a:ea typeface="Pretendard Light" pitchFamily="2" charset="-127"/>
              <a:cs typeface="Pretendard Light" pitchFamily="2" charset="-127"/>
            </a:endParaRP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endParaRPr lang="en-US" altLang="ko-KR" sz="1600" dirty="0">
              <a:latin typeface="Pretendard Light" pitchFamily="2" charset="-127"/>
              <a:ea typeface="Pretendard Light" pitchFamily="2" charset="-127"/>
              <a:cs typeface="Pretendard Light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</a:t>
            </a:r>
            <a:r>
              <a:rPr lang="en-US" altLang="ko-KR" dirty="0" err="1">
                <a:latin typeface="Pretendard Light" pitchFamily="2" charset="-127"/>
                <a:ea typeface="Pretendard Light" pitchFamily="2" charset="-127"/>
                <a:cs typeface="Pretendard Light" pitchFamily="2" charset="-127"/>
              </a:rPr>
              <a:t>wb.save</a:t>
            </a:r>
            <a:r>
              <a:rPr lang="en-US" altLang="ko-KR" dirty="0">
                <a:latin typeface="Pretendard Light" pitchFamily="2" charset="-127"/>
                <a:ea typeface="Pretendard Light" pitchFamily="2" charset="-127"/>
                <a:cs typeface="Pretendard Light" pitchFamily="2" charset="-127"/>
              </a:rPr>
              <a:t>(</a:t>
            </a:r>
            <a:r>
              <a:rPr lang="ko-KR" altLang="en-US" dirty="0">
                <a:latin typeface="Pretendard Light" pitchFamily="2" charset="-127"/>
                <a:ea typeface="Pretendard Light" pitchFamily="2" charset="-127"/>
                <a:cs typeface="Pretendard Light" pitchFamily="2" charset="-127"/>
              </a:rPr>
              <a:t>경로</a:t>
            </a:r>
            <a:r>
              <a:rPr lang="en-US" altLang="ko-KR" dirty="0">
                <a:latin typeface="Pretendard Light" pitchFamily="2" charset="-127"/>
                <a:ea typeface="Pretendard Light" pitchFamily="2" charset="-127"/>
                <a:cs typeface="Pretendard Light" pitchFamily="2" charset="-127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지정한 경로에 </a:t>
            </a:r>
            <a:r>
              <a:rPr lang="en-US" altLang="ko-KR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Excel </a:t>
            </a:r>
            <a:r>
              <a:rPr lang="ko-KR" altLang="en-US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파일</a:t>
            </a:r>
            <a:r>
              <a:rPr lang="en-US" altLang="ko-KR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(.</a:t>
            </a:r>
            <a:r>
              <a:rPr lang="en-US" altLang="ko-KR" sz="16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xlsx</a:t>
            </a:r>
            <a:r>
              <a:rPr lang="en-US" altLang="ko-KR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) </a:t>
            </a:r>
            <a:r>
              <a:rPr lang="ko-KR" altLang="en-US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저장</a:t>
            </a:r>
            <a:endParaRPr lang="en-US" altLang="ko-KR" sz="16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pic>
        <p:nvPicPr>
          <p:cNvPr id="6147" name="Picture 3" descr="C:\Users\LMH\Desktop\openpyxl(1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853" y="1262189"/>
            <a:ext cx="6551519" cy="5329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04544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3B10E4-8D21-B925-6772-CE77B36CF6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AA4D484A-01D0-CAED-5A35-37DE1916AE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88" y="1"/>
            <a:ext cx="10515600" cy="1145406"/>
          </a:xfrm>
        </p:spPr>
        <p:txBody>
          <a:bodyPr/>
          <a:lstStyle/>
          <a:p>
            <a:r>
              <a:rPr lang="ko-KR" altLang="en-US" dirty="0"/>
              <a:t>데이터 </a:t>
            </a:r>
            <a:r>
              <a:rPr lang="ko-KR" altLang="en-US" dirty="0" err="1"/>
              <a:t>크롤링</a:t>
            </a:r>
            <a:endParaRPr lang="ko-KR" altLang="en-US" dirty="0"/>
          </a:p>
        </p:txBody>
      </p:sp>
      <p:sp>
        <p:nvSpPr>
          <p:cNvPr id="6" name="내용 개체 틀 3">
            <a:extLst>
              <a:ext uri="{FF2B5EF4-FFF2-40B4-BE49-F238E27FC236}">
                <a16:creationId xmlns:a16="http://schemas.microsoft.com/office/drawing/2014/main" id="{3A0F77A1-5371-8A06-050D-20D140B07BA7}"/>
              </a:ext>
            </a:extLst>
          </p:cNvPr>
          <p:cNvSpPr txBox="1">
            <a:spLocks/>
          </p:cNvSpPr>
          <p:nvPr/>
        </p:nvSpPr>
        <p:spPr>
          <a:xfrm>
            <a:off x="238991" y="968698"/>
            <a:ext cx="11701221" cy="4692800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dirty="0"/>
              <a:t>📌 법적 </a:t>
            </a:r>
            <a:r>
              <a:rPr lang="en-US" altLang="ko-KR" dirty="0"/>
              <a:t>/ </a:t>
            </a:r>
            <a:r>
              <a:rPr lang="ko-KR" altLang="en-US" dirty="0"/>
              <a:t>윤리적 고려사항</a:t>
            </a:r>
            <a:endParaRPr lang="en-US" altLang="ko-KR" dirty="0"/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dirty="0"/>
              <a:t>✔️ 서비스 약관 준수</a:t>
            </a:r>
          </a:p>
          <a:p>
            <a:pPr lvl="2">
              <a:lnSpc>
                <a:spcPct val="150000"/>
              </a:lnSpc>
            </a:pPr>
            <a:r>
              <a:rPr lang="ko-KR" altLang="en-US" dirty="0"/>
              <a:t>웹사이트 이용약관에 </a:t>
            </a:r>
            <a:r>
              <a:rPr lang="ko-KR" altLang="en-US" dirty="0" err="1"/>
              <a:t>크롤링</a:t>
            </a:r>
            <a:r>
              <a:rPr lang="ko-KR" altLang="en-US" dirty="0"/>
              <a:t> 금지 조항이 있을 수 있음 → 위반 시 민사</a:t>
            </a:r>
            <a:r>
              <a:rPr lang="en-US" altLang="ko-KR" dirty="0"/>
              <a:t>/</a:t>
            </a:r>
            <a:r>
              <a:rPr lang="ko-KR" altLang="en-US" dirty="0"/>
              <a:t>형사 문제 발생 가능</a:t>
            </a:r>
            <a:endParaRPr lang="en-US" altLang="ko-KR" dirty="0"/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dirty="0"/>
              <a:t>✔️ </a:t>
            </a:r>
            <a:r>
              <a:rPr lang="en-US" altLang="ko-KR" dirty="0"/>
              <a:t>robots.txt </a:t>
            </a:r>
            <a:r>
              <a:rPr lang="ko-KR" altLang="en-US" dirty="0"/>
              <a:t>확인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en-US" altLang="ko-KR" dirty="0"/>
              <a:t>robots.txt : </a:t>
            </a:r>
            <a:r>
              <a:rPr lang="ko-KR" altLang="en-US" dirty="0"/>
              <a:t>웹사이트 운영자가 웹 </a:t>
            </a:r>
            <a:r>
              <a:rPr lang="ko-KR" altLang="en-US" dirty="0" err="1"/>
              <a:t>크롤러</a:t>
            </a:r>
            <a:r>
              <a:rPr lang="en-US" altLang="ko-KR" dirty="0"/>
              <a:t>(</a:t>
            </a:r>
            <a:r>
              <a:rPr lang="ko-KR" altLang="en-US" dirty="0"/>
              <a:t>검색엔진</a:t>
            </a:r>
            <a:r>
              <a:rPr lang="en-US" altLang="ko-KR" dirty="0"/>
              <a:t>, </a:t>
            </a:r>
            <a:r>
              <a:rPr lang="ko-KR" altLang="en-US" dirty="0"/>
              <a:t>봇</a:t>
            </a:r>
            <a:r>
              <a:rPr lang="en-US" altLang="ko-KR" dirty="0"/>
              <a:t>)</a:t>
            </a:r>
            <a:r>
              <a:rPr lang="ko-KR" altLang="en-US" dirty="0"/>
              <a:t>에게 </a:t>
            </a:r>
            <a:r>
              <a:rPr lang="en-US" altLang="ko-KR" dirty="0"/>
              <a:t>"</a:t>
            </a:r>
            <a:r>
              <a:rPr lang="ko-KR" altLang="en-US" dirty="0"/>
              <a:t>이 부분은 </a:t>
            </a:r>
            <a:r>
              <a:rPr lang="ko-KR" altLang="en-US" dirty="0" err="1"/>
              <a:t>크롤링</a:t>
            </a:r>
            <a:r>
              <a:rPr lang="ko-KR" altLang="en-US" dirty="0"/>
              <a:t> 해도 된다 </a:t>
            </a:r>
            <a:r>
              <a:rPr lang="en-US" altLang="ko-KR" dirty="0"/>
              <a:t>/ </a:t>
            </a:r>
            <a:r>
              <a:rPr lang="ko-KR" altLang="en-US" dirty="0"/>
              <a:t>하지 마라</a:t>
            </a:r>
            <a:r>
              <a:rPr lang="en-US" altLang="ko-KR" dirty="0"/>
              <a:t>"</a:t>
            </a:r>
            <a:r>
              <a:rPr lang="ko-KR" altLang="en-US" dirty="0"/>
              <a:t>라는 지침을 제공하는 텍스트 파일</a:t>
            </a:r>
            <a:r>
              <a:rPr lang="en-US" altLang="ko-KR" dirty="0"/>
              <a:t>.</a:t>
            </a:r>
            <a:endParaRPr lang="ko-KR" altLang="en-US" dirty="0"/>
          </a:p>
          <a:p>
            <a:pPr lvl="2">
              <a:lnSpc>
                <a:spcPct val="150000"/>
              </a:lnSpc>
            </a:pPr>
            <a:r>
              <a:rPr lang="ko-KR" altLang="en-US" dirty="0"/>
              <a:t>각 사이트 루트에 위치 </a:t>
            </a:r>
            <a:r>
              <a:rPr lang="en-US" altLang="ko-KR" dirty="0"/>
              <a:t>(</a:t>
            </a:r>
            <a:r>
              <a:rPr lang="ko-KR" altLang="en-US" dirty="0"/>
              <a:t>예</a:t>
            </a:r>
            <a:r>
              <a:rPr lang="en-US" altLang="ko-KR" dirty="0"/>
              <a:t>: https://example.com/robots.txt)</a:t>
            </a:r>
            <a:endParaRPr lang="ko-KR" altLang="en-US" dirty="0"/>
          </a:p>
          <a:p>
            <a:pPr>
              <a:lnSpc>
                <a:spcPct val="150000"/>
              </a:lnSpc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51238298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LMH\Desktop\openpyxl(2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7900" y="1232321"/>
            <a:ext cx="7696200" cy="529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제목 4"/>
          <p:cNvSpPr>
            <a:spLocks noGrp="1"/>
          </p:cNvSpPr>
          <p:nvPr>
            <p:ph type="title"/>
          </p:nvPr>
        </p:nvSpPr>
        <p:spPr>
          <a:xfrm>
            <a:off x="251788" y="1"/>
            <a:ext cx="10515600" cy="1145406"/>
          </a:xfrm>
        </p:spPr>
        <p:txBody>
          <a:bodyPr/>
          <a:lstStyle/>
          <a:p>
            <a:r>
              <a:rPr lang="en-US" altLang="ko-KR" dirty="0" err="1"/>
              <a:t>openpyxl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A1BF807-0E69-0F8E-15E5-F68980349A55}"/>
              </a:ext>
            </a:extLst>
          </p:cNvPr>
          <p:cNvSpPr txBox="1"/>
          <p:nvPr/>
        </p:nvSpPr>
        <p:spPr>
          <a:xfrm>
            <a:off x="2687365" y="1187170"/>
            <a:ext cx="61168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/>
              <a:t>✅ 엑셀파일 불러오기 </a:t>
            </a:r>
            <a:r>
              <a:rPr lang="en-US" altLang="ko-KR" sz="2400" dirty="0"/>
              <a:t>/ </a:t>
            </a:r>
            <a:r>
              <a:rPr lang="ko-KR" altLang="en-US" sz="2400" dirty="0"/>
              <a:t>수정하기</a:t>
            </a:r>
          </a:p>
        </p:txBody>
      </p:sp>
    </p:spTree>
    <p:extLst>
      <p:ext uri="{BB962C8B-B14F-4D97-AF65-F5344CB8AC3E}">
        <p14:creationId xmlns:p14="http://schemas.microsoft.com/office/powerpoint/2010/main" val="241681822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4EF769-CB24-A25C-7261-548DFF8E1B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openpyxl</a:t>
            </a:r>
            <a:endParaRPr lang="ko-KR" altLang="en-US" dirty="0">
              <a:latin typeface="Kim jung chul Gothic Bold" panose="020B0803000000000000" pitchFamily="50" charset="-127"/>
              <a:ea typeface="Kim jung chul Gothic Bold" panose="020B0803000000000000" pitchFamily="50" charset="-127"/>
            </a:endParaRPr>
          </a:p>
        </p:txBody>
      </p:sp>
      <p:pic>
        <p:nvPicPr>
          <p:cNvPr id="8194" name="Picture 2" descr="C:\Users\LMH\Desktop\openpyxl(3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46" y="1048237"/>
            <a:ext cx="6046248" cy="5677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F2AB126-63D9-9C65-DB32-A012A977D709}"/>
              </a:ext>
            </a:extLst>
          </p:cNvPr>
          <p:cNvSpPr txBox="1"/>
          <p:nvPr/>
        </p:nvSpPr>
        <p:spPr>
          <a:xfrm>
            <a:off x="5832418" y="3217367"/>
            <a:ext cx="5826181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</a:t>
            </a:r>
            <a:r>
              <a:rPr lang="en-US" altLang="ko-KR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wb.active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: 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기본으로 생성된 첫 번째 워크시트를 선택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</a:t>
            </a:r>
            <a:r>
              <a:rPr lang="en-US" altLang="ko-KR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ws.title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: 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시트 이름을 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'Data'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로 변경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</a:t>
            </a:r>
            <a:r>
              <a:rPr lang="en-US" altLang="ko-KR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ws.append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(row) : data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의 각 리스트를 행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(row)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으로 추가</a:t>
            </a:r>
            <a:endParaRPr lang="en-US" altLang="ko-KR" sz="16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1BF807-0E69-0F8E-15E5-F68980349A55}"/>
              </a:ext>
            </a:extLst>
          </p:cNvPr>
          <p:cNvSpPr txBox="1"/>
          <p:nvPr/>
        </p:nvSpPr>
        <p:spPr>
          <a:xfrm>
            <a:off x="418727" y="912906"/>
            <a:ext cx="6116854" cy="5824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/>
              <a:t>✅ </a:t>
            </a:r>
            <a:r>
              <a:rPr lang="en-US" altLang="ko-KR" sz="2400" dirty="0" err="1"/>
              <a:t>openpyxl</a:t>
            </a:r>
            <a:r>
              <a:rPr lang="en-US" altLang="ko-KR" sz="2400" dirty="0"/>
              <a:t> </a:t>
            </a:r>
            <a:r>
              <a:rPr lang="ko-KR" altLang="en-US" sz="2400" dirty="0"/>
              <a:t>활용 예제</a:t>
            </a:r>
          </a:p>
        </p:txBody>
      </p:sp>
    </p:spTree>
    <p:extLst>
      <p:ext uri="{BB962C8B-B14F-4D97-AF65-F5344CB8AC3E}">
        <p14:creationId xmlns:p14="http://schemas.microsoft.com/office/powerpoint/2010/main" val="20031353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7">
            <a:extLst>
              <a:ext uri="{FF2B5EF4-FFF2-40B4-BE49-F238E27FC236}">
                <a16:creationId xmlns:a16="http://schemas.microsoft.com/office/drawing/2014/main" id="{6D5BBF72-3E56-3C6F-E6DD-445DE2CC9E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47068" y="1125610"/>
            <a:ext cx="7297864" cy="111482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400" dirty="0"/>
              <a:t>1️⃣</a:t>
            </a:r>
            <a:r>
              <a:rPr lang="ko-KR" altLang="en-US" sz="2400" dirty="0"/>
              <a:t> 네이버 </a:t>
            </a:r>
            <a:r>
              <a:rPr lang="en-US" altLang="ko-KR" sz="2400" dirty="0"/>
              <a:t>&gt; </a:t>
            </a:r>
            <a:r>
              <a:rPr lang="ko-KR" altLang="en-US" sz="2400" dirty="0"/>
              <a:t>증권 </a:t>
            </a:r>
            <a:r>
              <a:rPr lang="en-US" altLang="ko-KR" sz="2400" dirty="0"/>
              <a:t>&gt; </a:t>
            </a:r>
            <a:r>
              <a:rPr lang="ko-KR" altLang="en-US" sz="2400" dirty="0"/>
              <a:t>시장지표 </a:t>
            </a:r>
            <a:r>
              <a:rPr lang="en-US" altLang="ko-KR" sz="2400" dirty="0"/>
              <a:t>&gt; </a:t>
            </a:r>
            <a:r>
              <a:rPr lang="ko-KR" altLang="en-US" sz="2400" dirty="0"/>
              <a:t>환전 고시 환율에 접속하여</a:t>
            </a:r>
            <a:r>
              <a:rPr lang="en-US" altLang="ko-KR" sz="2400" dirty="0"/>
              <a:t>,</a:t>
            </a:r>
            <a:r>
              <a:rPr lang="ko-KR" altLang="en-US" sz="2400" dirty="0"/>
              <a:t> </a:t>
            </a:r>
            <a:br>
              <a:rPr lang="en-US" altLang="ko-KR" sz="2400" dirty="0"/>
            </a:br>
            <a:r>
              <a:rPr lang="en-US" altLang="ko-KR" sz="2400" dirty="0"/>
              <a:t>      </a:t>
            </a:r>
            <a:r>
              <a:rPr lang="ko-KR" altLang="en-US" sz="2400" dirty="0"/>
              <a:t>아래 출력결과 이미지대로 </a:t>
            </a:r>
            <a:r>
              <a:rPr lang="ko-KR" altLang="en-US" sz="2400" dirty="0" err="1"/>
              <a:t>크롤링</a:t>
            </a:r>
            <a:r>
              <a:rPr lang="ko-KR" altLang="en-US" sz="2400" dirty="0"/>
              <a:t> 하세요</a:t>
            </a:r>
            <a:endParaRPr lang="en-US" altLang="ko-KR" sz="24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9F0D069-A524-4EEC-163D-497C904912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9950" y="3460357"/>
            <a:ext cx="2815069" cy="135297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AF1C50A3-61DE-EB44-5CE9-07B9DD53A7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9901"/>
          <a:stretch/>
        </p:blipFill>
        <p:spPr>
          <a:xfrm>
            <a:off x="3135216" y="2271016"/>
            <a:ext cx="2833719" cy="373166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7" name="제목 1"/>
          <p:cNvSpPr txBox="1">
            <a:spLocks/>
          </p:cNvSpPr>
          <p:nvPr/>
        </p:nvSpPr>
        <p:spPr>
          <a:xfrm>
            <a:off x="251788" y="1"/>
            <a:ext cx="10515600" cy="114540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defRPr>
            </a:lvl1pPr>
          </a:lstStyle>
          <a:p>
            <a:r>
              <a:rPr lang="ko-KR" altLang="en-US" dirty="0">
                <a:solidFill>
                  <a:srgbClr val="ED7D31"/>
                </a:solidFill>
              </a:rPr>
              <a:t>실습</a:t>
            </a:r>
            <a:r>
              <a:rPr lang="en-US" altLang="ko-KR" dirty="0">
                <a:solidFill>
                  <a:srgbClr val="ED7D31"/>
                </a:solidFill>
              </a:rPr>
              <a:t>3. </a:t>
            </a:r>
            <a:r>
              <a:rPr lang="ko-KR" altLang="en-US" dirty="0">
                <a:solidFill>
                  <a:srgbClr val="ED7D31"/>
                </a:solidFill>
              </a:rPr>
              <a:t>환율 정보 </a:t>
            </a:r>
            <a:r>
              <a:rPr lang="ko-KR" altLang="en-US" dirty="0" err="1">
                <a:solidFill>
                  <a:srgbClr val="ED7D31"/>
                </a:solidFill>
              </a:rPr>
              <a:t>크롤링</a:t>
            </a:r>
            <a:r>
              <a:rPr lang="ko-KR" altLang="en-US" dirty="0">
                <a:solidFill>
                  <a:srgbClr val="ED7D31"/>
                </a:solidFill>
              </a:rPr>
              <a:t> 및 엑셀 저장</a:t>
            </a:r>
          </a:p>
        </p:txBody>
      </p:sp>
    </p:spTree>
    <p:extLst>
      <p:ext uri="{BB962C8B-B14F-4D97-AF65-F5344CB8AC3E}">
        <p14:creationId xmlns:p14="http://schemas.microsoft.com/office/powerpoint/2010/main" val="303098303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8946C0-3AC0-029D-0BA5-C997F761CA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7">
            <a:extLst>
              <a:ext uri="{FF2B5EF4-FFF2-40B4-BE49-F238E27FC236}">
                <a16:creationId xmlns:a16="http://schemas.microsoft.com/office/drawing/2014/main" id="{39A85D3A-CD24-67D2-6B0C-D71D15253D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9335" y="1723664"/>
            <a:ext cx="7853328" cy="647748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altLang="ko-KR" sz="2400" dirty="0"/>
              <a:t>2️⃣ </a:t>
            </a:r>
            <a:r>
              <a:rPr lang="ko-KR" altLang="en-US" sz="2400" dirty="0" err="1"/>
              <a:t>크롤링을</a:t>
            </a:r>
            <a:r>
              <a:rPr lang="ko-KR" altLang="en-US" sz="2400" dirty="0"/>
              <a:t> 통해 구한 정보를 아래와 같이 엑셀에 저장해주세요</a:t>
            </a:r>
            <a:endParaRPr lang="en-US" altLang="ko-KR" sz="24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49F2F05-8A01-91BA-C9B0-B03F9974C2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7774" y="2685503"/>
            <a:ext cx="3376451" cy="2675331"/>
          </a:xfrm>
          <a:prstGeom prst="rect">
            <a:avLst/>
          </a:prstGeom>
        </p:spPr>
      </p:pic>
      <p:sp>
        <p:nvSpPr>
          <p:cNvPr id="8" name="제목 1"/>
          <p:cNvSpPr txBox="1">
            <a:spLocks/>
          </p:cNvSpPr>
          <p:nvPr/>
        </p:nvSpPr>
        <p:spPr>
          <a:xfrm>
            <a:off x="251788" y="1"/>
            <a:ext cx="10515600" cy="114540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defRPr>
            </a:lvl1pPr>
          </a:lstStyle>
          <a:p>
            <a:r>
              <a:rPr lang="ko-KR" altLang="en-US" dirty="0">
                <a:solidFill>
                  <a:srgbClr val="ED7D31"/>
                </a:solidFill>
              </a:rPr>
              <a:t>실습</a:t>
            </a:r>
            <a:r>
              <a:rPr lang="en-US" altLang="ko-KR" dirty="0">
                <a:solidFill>
                  <a:srgbClr val="ED7D31"/>
                </a:solidFill>
              </a:rPr>
              <a:t>3. </a:t>
            </a:r>
            <a:r>
              <a:rPr lang="ko-KR" altLang="en-US" dirty="0">
                <a:solidFill>
                  <a:srgbClr val="ED7D31"/>
                </a:solidFill>
              </a:rPr>
              <a:t>환율 정보 </a:t>
            </a:r>
            <a:r>
              <a:rPr lang="ko-KR" altLang="en-US" dirty="0" err="1">
                <a:solidFill>
                  <a:srgbClr val="ED7D31"/>
                </a:solidFill>
              </a:rPr>
              <a:t>크롤링</a:t>
            </a:r>
            <a:r>
              <a:rPr lang="ko-KR" altLang="en-US" dirty="0">
                <a:solidFill>
                  <a:srgbClr val="ED7D31"/>
                </a:solidFill>
              </a:rPr>
              <a:t> 및 엑셀 저장</a:t>
            </a:r>
          </a:p>
        </p:txBody>
      </p:sp>
    </p:spTree>
    <p:extLst>
      <p:ext uri="{BB962C8B-B14F-4D97-AF65-F5344CB8AC3E}">
        <p14:creationId xmlns:p14="http://schemas.microsoft.com/office/powerpoint/2010/main" val="405224243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048508-AAA0-ABBB-4AA1-756029F1E9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A3E9F74D-109B-6AF9-777B-3CFA92906B71}"/>
              </a:ext>
            </a:extLst>
          </p:cNvPr>
          <p:cNvSpPr txBox="1">
            <a:spLocks/>
          </p:cNvSpPr>
          <p:nvPr/>
        </p:nvSpPr>
        <p:spPr>
          <a:xfrm>
            <a:off x="1524000" y="2555530"/>
            <a:ext cx="9144000" cy="111610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29593714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CFF6B6-B190-F884-6A91-8C47D92F06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6CB51C00-49AA-2781-D2B8-ADE203E15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88" y="1"/>
            <a:ext cx="10515600" cy="1145406"/>
          </a:xfrm>
        </p:spPr>
        <p:txBody>
          <a:bodyPr/>
          <a:lstStyle/>
          <a:p>
            <a:r>
              <a:rPr lang="ko-KR" altLang="en-US" dirty="0"/>
              <a:t>데이터 </a:t>
            </a:r>
            <a:r>
              <a:rPr lang="ko-KR" altLang="en-US" dirty="0" err="1"/>
              <a:t>크롤링</a:t>
            </a:r>
            <a:endParaRPr lang="ko-KR" altLang="en-US" dirty="0"/>
          </a:p>
        </p:txBody>
      </p:sp>
      <p:sp>
        <p:nvSpPr>
          <p:cNvPr id="6" name="내용 개체 틀 3">
            <a:extLst>
              <a:ext uri="{FF2B5EF4-FFF2-40B4-BE49-F238E27FC236}">
                <a16:creationId xmlns:a16="http://schemas.microsoft.com/office/drawing/2014/main" id="{3DF665A1-599B-DFFC-A4A6-B2093E6CCA7B}"/>
              </a:ext>
            </a:extLst>
          </p:cNvPr>
          <p:cNvSpPr txBox="1">
            <a:spLocks/>
          </p:cNvSpPr>
          <p:nvPr/>
        </p:nvSpPr>
        <p:spPr>
          <a:xfrm>
            <a:off x="238991" y="968698"/>
            <a:ext cx="11701221" cy="4692800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dirty="0"/>
              <a:t>✅ </a:t>
            </a:r>
            <a:r>
              <a:rPr lang="en-US" altLang="ko-KR" dirty="0"/>
              <a:t>robots.txt </a:t>
            </a:r>
            <a:r>
              <a:rPr lang="ko-KR" altLang="en-US" dirty="0"/>
              <a:t>주요 규칙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/>
              <a:t>User-agent : </a:t>
            </a:r>
            <a:r>
              <a:rPr lang="ko-KR" altLang="en-US" dirty="0"/>
              <a:t>이 규칙이 적용될 </a:t>
            </a:r>
            <a:r>
              <a:rPr lang="ko-KR" altLang="en-US" dirty="0" err="1"/>
              <a:t>크롤러</a:t>
            </a:r>
            <a:r>
              <a:rPr lang="en-US" altLang="ko-KR" dirty="0"/>
              <a:t>(</a:t>
            </a:r>
            <a:r>
              <a:rPr lang="ko-KR" altLang="en-US" dirty="0"/>
              <a:t>봇</a:t>
            </a:r>
            <a:r>
              <a:rPr lang="en-US" altLang="ko-KR" dirty="0"/>
              <a:t>)</a:t>
            </a:r>
            <a:r>
              <a:rPr lang="ko-KR" altLang="en-US" dirty="0"/>
              <a:t>의 이름</a:t>
            </a:r>
            <a:r>
              <a:rPr lang="en-US" altLang="ko-KR" dirty="0"/>
              <a:t>. *</a:t>
            </a:r>
            <a:r>
              <a:rPr lang="ko-KR" altLang="en-US" dirty="0"/>
              <a:t>는 모든 </a:t>
            </a:r>
            <a:r>
              <a:rPr lang="ko-KR" altLang="en-US" dirty="0" err="1"/>
              <a:t>크롤러를</a:t>
            </a:r>
            <a:r>
              <a:rPr lang="ko-KR" altLang="en-US" dirty="0"/>
              <a:t> 의미</a:t>
            </a:r>
            <a:r>
              <a:rPr lang="en-US" altLang="ko-KR" dirty="0"/>
              <a:t>.</a:t>
            </a:r>
          </a:p>
          <a:p>
            <a:pPr lvl="1">
              <a:lnSpc>
                <a:spcPct val="150000"/>
              </a:lnSpc>
            </a:pPr>
            <a:r>
              <a:rPr lang="en-US" altLang="ko-KR" dirty="0"/>
              <a:t>Disallow	: </a:t>
            </a:r>
            <a:r>
              <a:rPr lang="ko-KR" altLang="en-US" dirty="0" err="1"/>
              <a:t>크롤러가</a:t>
            </a:r>
            <a:r>
              <a:rPr lang="ko-KR" altLang="en-US" dirty="0"/>
              <a:t> 접근하면 안 되는 경로</a:t>
            </a:r>
            <a:r>
              <a:rPr lang="en-US" altLang="ko-KR" dirty="0"/>
              <a:t>.</a:t>
            </a:r>
          </a:p>
          <a:p>
            <a:pPr lvl="1">
              <a:lnSpc>
                <a:spcPct val="150000"/>
              </a:lnSpc>
            </a:pPr>
            <a:r>
              <a:rPr lang="en-US" altLang="ko-KR" dirty="0"/>
              <a:t>Allow : Disallow </a:t>
            </a:r>
            <a:r>
              <a:rPr lang="ko-KR" altLang="en-US" dirty="0"/>
              <a:t>내 일부를 예외적으로 허용할 때 사용</a:t>
            </a:r>
            <a:r>
              <a:rPr lang="en-US" altLang="ko-KR" dirty="0"/>
              <a:t>.</a:t>
            </a:r>
          </a:p>
          <a:p>
            <a:pPr lvl="1">
              <a:lnSpc>
                <a:spcPct val="150000"/>
              </a:lnSpc>
            </a:pPr>
            <a:r>
              <a:rPr lang="en-US" altLang="ko-KR" dirty="0"/>
              <a:t>Crawl-delay : </a:t>
            </a:r>
            <a:r>
              <a:rPr lang="ko-KR" altLang="en-US" dirty="0"/>
              <a:t>요청 간격</a:t>
            </a:r>
            <a:r>
              <a:rPr lang="en-US" altLang="ko-KR" dirty="0"/>
              <a:t>(</a:t>
            </a:r>
            <a:r>
              <a:rPr lang="ko-KR" altLang="en-US" dirty="0"/>
              <a:t>초 단위</a:t>
            </a:r>
            <a:r>
              <a:rPr lang="en-US" altLang="ko-KR" dirty="0"/>
              <a:t>)</a:t>
            </a:r>
            <a:r>
              <a:rPr lang="ko-KR" altLang="en-US" dirty="0"/>
              <a:t>을 명시</a:t>
            </a:r>
            <a:r>
              <a:rPr lang="en-US" altLang="ko-KR" dirty="0"/>
              <a:t>. (</a:t>
            </a:r>
            <a:r>
              <a:rPr lang="ko-KR" altLang="en-US" dirty="0"/>
              <a:t>일부 검색엔진만 지원</a:t>
            </a:r>
            <a:r>
              <a:rPr lang="en-US" altLang="ko-KR" dirty="0"/>
              <a:t>)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⚠️</a:t>
            </a:r>
            <a:r>
              <a:rPr lang="ko-KR" altLang="en-US" dirty="0"/>
              <a:t> 권고 사항이지 강제는 아님</a:t>
            </a:r>
            <a:endParaRPr lang="en-US" altLang="ko-KR" dirty="0"/>
          </a:p>
          <a:p>
            <a:pPr marL="0" indent="0">
              <a:lnSpc>
                <a:spcPct val="150000"/>
              </a:lnSpc>
              <a:buNone/>
            </a:pPr>
            <a:endParaRPr lang="ko-KR" altLang="en-US" dirty="0"/>
          </a:p>
          <a:p>
            <a:pPr>
              <a:lnSpc>
                <a:spcPct val="150000"/>
              </a:lnSpc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105914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703B9B-6A21-ED3B-12BB-689A907AD5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83153D8-037C-EBCA-5E40-9980BDC7979C}"/>
              </a:ext>
            </a:extLst>
          </p:cNvPr>
          <p:cNvSpPr txBox="1"/>
          <p:nvPr/>
        </p:nvSpPr>
        <p:spPr>
          <a:xfrm>
            <a:off x="2832150" y="2600493"/>
            <a:ext cx="652774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dirty="0" err="1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BeautifulSoup</a:t>
            </a:r>
            <a:endParaRPr lang="en-US" altLang="ko-KR" sz="6000" dirty="0">
              <a:solidFill>
                <a:schemeClr val="accent2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636345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A552D2-770F-E7EE-6C7A-D1DF4D6A73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2AE1951C-7F51-B24A-DD5A-60BFA1608B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88" y="1"/>
            <a:ext cx="10515600" cy="1145406"/>
          </a:xfrm>
        </p:spPr>
        <p:txBody>
          <a:bodyPr/>
          <a:lstStyle/>
          <a:p>
            <a:r>
              <a:rPr lang="en-US" altLang="ko-KR" dirty="0" err="1"/>
              <a:t>BeautifulSoup</a:t>
            </a:r>
            <a:r>
              <a:rPr lang="en-US" altLang="ko-KR" dirty="0"/>
              <a:t> </a:t>
            </a:r>
            <a:r>
              <a:rPr lang="ko-KR" altLang="en-US" dirty="0"/>
              <a:t>소개</a:t>
            </a:r>
          </a:p>
        </p:txBody>
      </p:sp>
      <p:sp>
        <p:nvSpPr>
          <p:cNvPr id="6" name="내용 개체 틀 3">
            <a:extLst>
              <a:ext uri="{FF2B5EF4-FFF2-40B4-BE49-F238E27FC236}">
                <a16:creationId xmlns:a16="http://schemas.microsoft.com/office/drawing/2014/main" id="{BD76B73C-2BF4-D7CA-4686-3C2D659CEDA4}"/>
              </a:ext>
            </a:extLst>
          </p:cNvPr>
          <p:cNvSpPr txBox="1">
            <a:spLocks/>
          </p:cNvSpPr>
          <p:nvPr/>
        </p:nvSpPr>
        <p:spPr>
          <a:xfrm>
            <a:off x="232506" y="968698"/>
            <a:ext cx="11701221" cy="4849396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sz="2400" dirty="0"/>
              <a:t>💡 </a:t>
            </a:r>
            <a:r>
              <a:rPr lang="en-US" altLang="ko-KR" sz="2400" dirty="0"/>
              <a:t>HTML</a:t>
            </a:r>
            <a:r>
              <a:rPr lang="ko-KR" altLang="en-US" sz="2400" dirty="0"/>
              <a:t>과 </a:t>
            </a:r>
            <a:r>
              <a:rPr lang="en-US" altLang="ko-KR" sz="2400" dirty="0"/>
              <a:t>XML </a:t>
            </a:r>
            <a:r>
              <a:rPr lang="ko-KR" altLang="en-US" sz="2400" dirty="0"/>
              <a:t>파일에서 데이터를 추출하기 위한 </a:t>
            </a:r>
            <a:r>
              <a:rPr lang="en-US" altLang="ko-KR" sz="2400" dirty="0"/>
              <a:t>Python </a:t>
            </a:r>
            <a:r>
              <a:rPr lang="ko-KR" altLang="en-US" sz="2400" dirty="0"/>
              <a:t>라이브러리</a:t>
            </a:r>
            <a:r>
              <a:rPr lang="en-US" altLang="ko-KR" sz="2400" dirty="0"/>
              <a:t>.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sz="2000" dirty="0"/>
              <a:t>✔️ </a:t>
            </a:r>
            <a:r>
              <a:rPr lang="en-US" altLang="ko-KR" sz="2000" dirty="0"/>
              <a:t>HTML/XML </a:t>
            </a:r>
            <a:r>
              <a:rPr lang="ko-KR" altLang="en-US" sz="2000" dirty="0"/>
              <a:t>문서 구조를 </a:t>
            </a:r>
            <a:r>
              <a:rPr lang="ko-KR" altLang="en-US" sz="2000" dirty="0" err="1"/>
              <a:t>파싱하여</a:t>
            </a:r>
            <a:r>
              <a:rPr lang="ko-KR" altLang="en-US" sz="2000" dirty="0"/>
              <a:t> </a:t>
            </a:r>
            <a:r>
              <a:rPr lang="en-US" altLang="ko-KR" sz="2000" dirty="0"/>
              <a:t>Python </a:t>
            </a:r>
            <a:r>
              <a:rPr lang="ko-KR" altLang="en-US" sz="2000" dirty="0"/>
              <a:t>객체로 변환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sz="2000" dirty="0"/>
              <a:t>✔️ 태그 이름</a:t>
            </a:r>
            <a:r>
              <a:rPr lang="en-US" altLang="ko-KR" sz="2000" dirty="0"/>
              <a:t>, </a:t>
            </a:r>
            <a:r>
              <a:rPr lang="ko-KR" altLang="en-US" sz="2000" dirty="0"/>
              <a:t>속성</a:t>
            </a:r>
            <a:r>
              <a:rPr lang="en-US" altLang="ko-KR" sz="2000" dirty="0"/>
              <a:t>, </a:t>
            </a:r>
            <a:r>
              <a:rPr lang="ko-KR" altLang="en-US" sz="2000" dirty="0"/>
              <a:t>텍스트 기반 검색이 간단함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sz="1800" dirty="0"/>
              <a:t>🔎 파싱</a:t>
            </a:r>
            <a:r>
              <a:rPr lang="en-US" altLang="ko-KR" sz="1800" dirty="0"/>
              <a:t>(Parsing) : </a:t>
            </a:r>
            <a:r>
              <a:rPr lang="ko-KR" altLang="en-US" sz="1800" dirty="0"/>
              <a:t>데이터나 문서의 구조를 분석하여 의미 있는 구성 요소로 분해하고 해석하는 과정</a:t>
            </a:r>
            <a:endParaRPr lang="en-US" altLang="ko-KR" sz="1800" dirty="0"/>
          </a:p>
          <a:p>
            <a:pPr marL="457200" lvl="1" indent="0">
              <a:lnSpc>
                <a:spcPct val="150000"/>
              </a:lnSpc>
              <a:buNone/>
            </a:pPr>
            <a:endParaRPr lang="en-US" altLang="ko-KR" sz="1800" dirty="0"/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2400" dirty="0"/>
              <a:t>✅ 특징</a:t>
            </a:r>
            <a:endParaRPr lang="en-US" altLang="ko-KR" sz="2400" dirty="0"/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sz="2000" dirty="0"/>
              <a:t>✔️ 문법이 간단하고 직관적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sz="2000" dirty="0"/>
              <a:t>✔️ </a:t>
            </a:r>
            <a:r>
              <a:rPr lang="en-US" altLang="ko-KR" sz="2000" dirty="0"/>
              <a:t>HTML </a:t>
            </a:r>
            <a:r>
              <a:rPr lang="ko-KR" altLang="en-US" sz="2000" dirty="0"/>
              <a:t>구조가 깨져 있어도 파싱 가능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sz="2000" dirty="0"/>
              <a:t>✔️ 다양한 파서</a:t>
            </a:r>
            <a:r>
              <a:rPr lang="en-US" altLang="ko-KR" sz="2000" dirty="0"/>
              <a:t>(parser) </a:t>
            </a:r>
            <a:r>
              <a:rPr lang="ko-KR" altLang="en-US" sz="2000" dirty="0"/>
              <a:t>지원</a:t>
            </a:r>
            <a:endParaRPr lang="en-US" altLang="ko-KR" sz="2000" dirty="0"/>
          </a:p>
          <a:p>
            <a:pPr marL="457200" lvl="1" indent="0">
              <a:lnSpc>
                <a:spcPct val="150000"/>
              </a:lnSpc>
              <a:buNone/>
            </a:pPr>
            <a:endParaRPr lang="ko-KR" altLang="en-US" sz="2000" dirty="0"/>
          </a:p>
          <a:p>
            <a:pPr>
              <a:lnSpc>
                <a:spcPct val="150000"/>
              </a:lnSpc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9212729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6BD613-E26D-BA57-CE50-CDC78E2A4E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F78121-078E-F618-FD6C-599F30CD0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BeautifulSoup</a:t>
            </a:r>
            <a:r>
              <a:rPr lang="en-US" altLang="ko-KR" dirty="0"/>
              <a:t> </a:t>
            </a:r>
            <a:r>
              <a:rPr lang="ko-KR" altLang="en-US" dirty="0"/>
              <a:t>공식 문서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0BDF480-4D62-E4D1-9352-E7BFE33D64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2025-08-11</a:t>
            </a:fld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62EB2BF-0274-3A21-69CB-A6F7FC404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7" name="내용 개체 틀 3">
            <a:extLst>
              <a:ext uri="{FF2B5EF4-FFF2-40B4-BE49-F238E27FC236}">
                <a16:creationId xmlns:a16="http://schemas.microsoft.com/office/drawing/2014/main" id="{B57C3CD7-7D95-668B-B60B-AEDB2ABA1F0F}"/>
              </a:ext>
            </a:extLst>
          </p:cNvPr>
          <p:cNvSpPr txBox="1">
            <a:spLocks/>
          </p:cNvSpPr>
          <p:nvPr/>
        </p:nvSpPr>
        <p:spPr>
          <a:xfrm>
            <a:off x="238991" y="968699"/>
            <a:ext cx="11701221" cy="4039400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sz="2400" dirty="0"/>
              <a:t>✔️ 공식 홈페이지 </a:t>
            </a:r>
            <a:r>
              <a:rPr lang="en-US" altLang="ko-KR" sz="2400" dirty="0"/>
              <a:t>/ </a:t>
            </a:r>
            <a:r>
              <a:rPr lang="ko-KR" altLang="en-US" sz="2400" dirty="0"/>
              <a:t>문서 </a:t>
            </a:r>
            <a:r>
              <a:rPr lang="en-US" altLang="ko-KR" sz="2400" dirty="0"/>
              <a:t>: </a:t>
            </a:r>
            <a:r>
              <a:rPr lang="en-US" altLang="ko-KR" sz="2400" dirty="0">
                <a:hlinkClick r:id="rId3"/>
              </a:rPr>
              <a:t>https://beautiful-soup-4.readthedocs.io/</a:t>
            </a:r>
            <a:r>
              <a:rPr lang="en-US" altLang="ko-KR" sz="2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372928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39C381-2034-66CD-0A0A-775E748E46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064711EC-C1B5-9C64-D722-20D114E26A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88" y="1"/>
            <a:ext cx="10515600" cy="1145406"/>
          </a:xfrm>
        </p:spPr>
        <p:txBody>
          <a:bodyPr/>
          <a:lstStyle/>
          <a:p>
            <a:r>
              <a:rPr lang="en-US" altLang="ko-KR" dirty="0" err="1"/>
              <a:t>BeautifulSoup</a:t>
            </a:r>
            <a:r>
              <a:rPr lang="en-US" altLang="ko-KR" dirty="0"/>
              <a:t> </a:t>
            </a:r>
            <a:r>
              <a:rPr lang="ko-KR" altLang="en-US" dirty="0"/>
              <a:t>설치</a:t>
            </a:r>
          </a:p>
        </p:txBody>
      </p:sp>
      <p:pic>
        <p:nvPicPr>
          <p:cNvPr id="7" name="그림 6" descr="텍스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2E835D3-3505-9C12-536B-7D5349C156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05" t="16864" r="7505" b="17218"/>
          <a:stretch>
            <a:fillRect/>
          </a:stretch>
        </p:blipFill>
        <p:spPr>
          <a:xfrm>
            <a:off x="1206500" y="1418457"/>
            <a:ext cx="9779000" cy="356629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6DBB36C-4252-0B65-95C6-58D59A25C9A6}"/>
              </a:ext>
            </a:extLst>
          </p:cNvPr>
          <p:cNvSpPr txBox="1"/>
          <p:nvPr/>
        </p:nvSpPr>
        <p:spPr>
          <a:xfrm>
            <a:off x="1117599" y="4984750"/>
            <a:ext cx="6657976" cy="9616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requests → 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웹 페이지 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HTML 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소스 가져오기 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(HTTP 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요청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</a:t>
            </a:r>
            <a:r>
              <a:rPr lang="en-US" altLang="ko-KR" sz="20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lxml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→ 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빠르고 유연한 파서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(parser)</a:t>
            </a:r>
          </a:p>
        </p:txBody>
      </p:sp>
    </p:spTree>
    <p:extLst>
      <p:ext uri="{BB962C8B-B14F-4D97-AF65-F5344CB8AC3E}">
        <p14:creationId xmlns:p14="http://schemas.microsoft.com/office/powerpoint/2010/main" val="1355861475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1">
      <a:majorFont>
        <a:latin typeface="Pretendard Black"/>
        <a:ea typeface="Pretendard Black"/>
        <a:cs typeface=""/>
      </a:majorFont>
      <a:minorFont>
        <a:latin typeface="Pretendard Medium"/>
        <a:ea typeface="Pretendard Mediu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8267</TotalTime>
  <Words>1225</Words>
  <Application>Microsoft Office PowerPoint</Application>
  <PresentationFormat>와이드스크린</PresentationFormat>
  <Paragraphs>195</Paragraphs>
  <Slides>44</Slides>
  <Notes>10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44</vt:i4>
      </vt:variant>
    </vt:vector>
  </HeadingPairs>
  <TitlesOfParts>
    <vt:vector size="55" baseType="lpstr">
      <vt:lpstr>G마켓 산스 TTF Bold</vt:lpstr>
      <vt:lpstr>Kim jung chul Gothic Bold</vt:lpstr>
      <vt:lpstr>Kim jung chul Gothic Regular</vt:lpstr>
      <vt:lpstr>Pretendard Black</vt:lpstr>
      <vt:lpstr>Pretendard Light</vt:lpstr>
      <vt:lpstr>Pretendard Medium</vt:lpstr>
      <vt:lpstr>맑은 고딕</vt:lpstr>
      <vt:lpstr>메이플스토리</vt:lpstr>
      <vt:lpstr>Arial</vt:lpstr>
      <vt:lpstr>Wingdings</vt:lpstr>
      <vt:lpstr>1_Office 테마</vt:lpstr>
      <vt:lpstr>x</vt:lpstr>
      <vt:lpstr>PowerPoint 프레젠테이션</vt:lpstr>
      <vt:lpstr>데이터 크롤링</vt:lpstr>
      <vt:lpstr>데이터 크롤링</vt:lpstr>
      <vt:lpstr>데이터 크롤링</vt:lpstr>
      <vt:lpstr>PowerPoint 프레젠테이션</vt:lpstr>
      <vt:lpstr>BeautifulSoup 소개</vt:lpstr>
      <vt:lpstr>BeautifulSoup 공식 문서</vt:lpstr>
      <vt:lpstr>BeautifulSoup 설치</vt:lpstr>
      <vt:lpstr>BeautifulSoup 불러오기</vt:lpstr>
      <vt:lpstr>PowerPoint 프레젠테이션</vt:lpstr>
      <vt:lpstr>HTML</vt:lpstr>
      <vt:lpstr>HTML 태그(Tag)</vt:lpstr>
      <vt:lpstr>HTML 태그(Tag)</vt:lpstr>
      <vt:lpstr>HTML 속성(Attribute)</vt:lpstr>
      <vt:lpstr>HTML의 기본 구성 요소</vt:lpstr>
      <vt:lpstr>HTML 계층 구조</vt:lpstr>
      <vt:lpstr>개발자 도구로 HTML 분석하기</vt:lpstr>
      <vt:lpstr>개발자 도구로 HTML 분석하기</vt:lpstr>
      <vt:lpstr>CSS 선택자</vt:lpstr>
      <vt:lpstr>CSS 선택자</vt:lpstr>
      <vt:lpstr>실습1. HTML 실습</vt:lpstr>
      <vt:lpstr>PowerPoint 프레젠테이션</vt:lpstr>
      <vt:lpstr>HTML 파일 준비</vt:lpstr>
      <vt:lpstr>BeautifulSoup 객체 생성</vt:lpstr>
      <vt:lpstr>데이터 선택</vt:lpstr>
      <vt:lpstr>데이터 선택</vt:lpstr>
      <vt:lpstr>데이터 선택</vt:lpstr>
      <vt:lpstr>CSS 선택자 사용을 통한 선택</vt:lpstr>
      <vt:lpstr>CSS 선택자 사용을 통한 선택</vt:lpstr>
      <vt:lpstr>PowerPoint 프레젠테이션</vt:lpstr>
      <vt:lpstr>Requests</vt:lpstr>
      <vt:lpstr>Requests</vt:lpstr>
      <vt:lpstr>Requests</vt:lpstr>
      <vt:lpstr>Requests</vt:lpstr>
      <vt:lpstr>PowerPoint 프레젠테이션</vt:lpstr>
      <vt:lpstr>PowerPoint 프레젠테이션</vt:lpstr>
      <vt:lpstr>openpyxl</vt:lpstr>
      <vt:lpstr>openpyxl</vt:lpstr>
      <vt:lpstr>openpyxl</vt:lpstr>
      <vt:lpstr>openpyxl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x</dc:title>
  <dc:creator>spreatics</dc:creator>
  <cp:lastModifiedBy>On Coding</cp:lastModifiedBy>
  <cp:revision>566</cp:revision>
  <dcterms:created xsi:type="dcterms:W3CDTF">2023-01-31T04:26:23Z</dcterms:created>
  <dcterms:modified xsi:type="dcterms:W3CDTF">2025-08-11T06:47:24Z</dcterms:modified>
</cp:coreProperties>
</file>